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6"/>
  </p:notesMasterIdLst>
  <p:sldIdLst>
    <p:sldId id="256" r:id="rId2"/>
    <p:sldId id="296" r:id="rId3"/>
    <p:sldId id="297" r:id="rId4"/>
    <p:sldId id="260" r:id="rId5"/>
    <p:sldId id="261" r:id="rId6"/>
    <p:sldId id="262" r:id="rId7"/>
    <p:sldId id="298" r:id="rId8"/>
    <p:sldId id="299" r:id="rId9"/>
    <p:sldId id="300" r:id="rId10"/>
    <p:sldId id="301" r:id="rId11"/>
    <p:sldId id="259"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268" r:id="rId27"/>
    <p:sldId id="266" r:id="rId28"/>
    <p:sldId id="321" r:id="rId29"/>
    <p:sldId id="323" r:id="rId30"/>
    <p:sldId id="354" r:id="rId31"/>
    <p:sldId id="325" r:id="rId32"/>
    <p:sldId id="355" r:id="rId33"/>
    <p:sldId id="327"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26" r:id="rId57"/>
    <p:sldId id="324" r:id="rId58"/>
    <p:sldId id="328" r:id="rId59"/>
    <p:sldId id="329" r:id="rId60"/>
    <p:sldId id="330" r:id="rId61"/>
    <p:sldId id="331" r:id="rId62"/>
    <p:sldId id="332" r:id="rId63"/>
    <p:sldId id="333" r:id="rId64"/>
    <p:sldId id="334" r:id="rId65"/>
    <p:sldId id="335" r:id="rId66"/>
    <p:sldId id="336" r:id="rId67"/>
    <p:sldId id="337" r:id="rId68"/>
    <p:sldId id="338" r:id="rId69"/>
    <p:sldId id="341" r:id="rId70"/>
    <p:sldId id="339" r:id="rId71"/>
    <p:sldId id="342" r:id="rId72"/>
    <p:sldId id="340" r:id="rId73"/>
    <p:sldId id="343" r:id="rId74"/>
    <p:sldId id="344" r:id="rId75"/>
    <p:sldId id="346" r:id="rId76"/>
    <p:sldId id="345" r:id="rId77"/>
    <p:sldId id="347" r:id="rId78"/>
    <p:sldId id="348" r:id="rId79"/>
    <p:sldId id="350" r:id="rId80"/>
    <p:sldId id="351" r:id="rId81"/>
    <p:sldId id="352" r:id="rId82"/>
    <p:sldId id="353" r:id="rId83"/>
    <p:sldId id="349"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2" r:id="rId109"/>
    <p:sldId id="403" r:id="rId110"/>
    <p:sldId id="404" r:id="rId111"/>
    <p:sldId id="405" r:id="rId112"/>
    <p:sldId id="406" r:id="rId113"/>
    <p:sldId id="407" r:id="rId114"/>
    <p:sldId id="408" r:id="rId115"/>
    <p:sldId id="409" r:id="rId116"/>
    <p:sldId id="410" r:id="rId117"/>
    <p:sldId id="411" r:id="rId118"/>
    <p:sldId id="412" r:id="rId119"/>
    <p:sldId id="413" r:id="rId120"/>
    <p:sldId id="414" r:id="rId121"/>
    <p:sldId id="415" r:id="rId122"/>
    <p:sldId id="416" r:id="rId123"/>
    <p:sldId id="417" r:id="rId124"/>
    <p:sldId id="418" r:id="rId125"/>
    <p:sldId id="419" r:id="rId126"/>
    <p:sldId id="420" r:id="rId127"/>
    <p:sldId id="421" r:id="rId128"/>
    <p:sldId id="422" r:id="rId129"/>
    <p:sldId id="423" r:id="rId130"/>
    <p:sldId id="424" r:id="rId131"/>
    <p:sldId id="425" r:id="rId132"/>
    <p:sldId id="426" r:id="rId133"/>
    <p:sldId id="427" r:id="rId134"/>
    <p:sldId id="428" r:id="rId135"/>
  </p:sldIdLst>
  <p:sldSz cx="9144000" cy="5143500" type="screen16x9"/>
  <p:notesSz cx="6858000" cy="9144000"/>
  <p:embeddedFontLst>
    <p:embeddedFont>
      <p:font typeface="Calibri" panose="020F0502020204030204" pitchFamily="34" charset="0"/>
      <p:regular r:id="rId137"/>
      <p:bold r:id="rId138"/>
      <p:italic r:id="rId139"/>
      <p:boldItalic r:id="rId140"/>
    </p:embeddedFont>
    <p:embeddedFont>
      <p:font typeface="Nunito Light" pitchFamily="2" charset="0"/>
      <p:regular r:id="rId141"/>
      <p:italic r:id="rId142"/>
    </p:embeddedFont>
    <p:embeddedFont>
      <p:font typeface="Quantico" panose="020B0604020202020204" charset="0"/>
      <p:regular r:id="rId143"/>
      <p:bold r:id="rId144"/>
      <p:italic r:id="rId145"/>
      <p:boldItalic r:id="rId146"/>
    </p:embeddedFont>
    <p:embeddedFont>
      <p:font typeface="Source Code Pro" panose="020B0509030403020204" pitchFamily="49" charset="0"/>
      <p:regular r:id="rId147"/>
      <p:bold r:id="rId148"/>
      <p:italic r:id="rId149"/>
      <p:boldItalic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EE6B"/>
    <a:srgbClr val="FF3399"/>
    <a:srgbClr val="FF0066"/>
    <a:srgbClr val="B95386"/>
    <a:srgbClr val="2D32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5CDC9-D1C7-43CD-9681-BEC99296FD94}" v="4" dt="2023-08-30T18:43:52.982"/>
    <p1510:client id="{C298579B-3381-4E0C-B1AB-825705E8EDF3}" v="3" dt="2023-08-17T23:11:57.701"/>
  </p1510:revLst>
</p1510:revInfo>
</file>

<file path=ppt/tableStyles.xml><?xml version="1.0" encoding="utf-8"?>
<a:tblStyleLst xmlns:a="http://schemas.openxmlformats.org/drawingml/2006/main" def="{03F80935-5824-45B5-9CC3-8E4645FD7B8F}">
  <a:tblStyle styleId="{03F80935-5824-45B5-9CC3-8E4645FD7B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31F5A5E-F1DC-4F7F-9E1C-6AC38B04FD1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3.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14.fntdata"/><Relationship Id="rId155"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4.fntdata"/><Relationship Id="rId14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56"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5.fntdata"/><Relationship Id="rId14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7.fntdata"/><Relationship Id="rId148"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8.fntdata"/><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NE FRANCISCA DOS SANTOS" userId="519eab2d-ae62-4297-b413-d3e0f8b1c1c8" providerId="ADAL" clId="{C298579B-3381-4E0C-B1AB-825705E8EDF3}"/>
    <pc:docChg chg="addSld delSld modSld">
      <pc:chgData name="ALINE FRANCISCA DOS SANTOS" userId="519eab2d-ae62-4297-b413-d3e0f8b1c1c8" providerId="ADAL" clId="{C298579B-3381-4E0C-B1AB-825705E8EDF3}" dt="2023-08-17T23:11:57.683" v="3"/>
      <pc:docMkLst>
        <pc:docMk/>
      </pc:docMkLst>
      <pc:sldChg chg="del">
        <pc:chgData name="ALINE FRANCISCA DOS SANTOS" userId="519eab2d-ae62-4297-b413-d3e0f8b1c1c8" providerId="ADAL" clId="{C298579B-3381-4E0C-B1AB-825705E8EDF3}" dt="2023-08-17T23:07:51.452" v="1" actId="47"/>
        <pc:sldMkLst>
          <pc:docMk/>
          <pc:sldMk cId="0" sldId="263"/>
        </pc:sldMkLst>
      </pc:sldChg>
      <pc:sldChg chg="add">
        <pc:chgData name="ALINE FRANCISCA DOS SANTOS" userId="519eab2d-ae62-4297-b413-d3e0f8b1c1c8" providerId="ADAL" clId="{C298579B-3381-4E0C-B1AB-825705E8EDF3}" dt="2023-08-17T23:07:43.414" v="0"/>
        <pc:sldMkLst>
          <pc:docMk/>
          <pc:sldMk cId="1347554305" sldId="323"/>
        </pc:sldMkLst>
      </pc:sldChg>
      <pc:sldChg chg="add">
        <pc:chgData name="ALINE FRANCISCA DOS SANTOS" userId="519eab2d-ae62-4297-b413-d3e0f8b1c1c8" providerId="ADAL" clId="{C298579B-3381-4E0C-B1AB-825705E8EDF3}" dt="2023-08-17T23:10:28.708" v="2"/>
        <pc:sldMkLst>
          <pc:docMk/>
          <pc:sldMk cId="1125899765" sldId="324"/>
        </pc:sldMkLst>
      </pc:sldChg>
      <pc:sldChg chg="add">
        <pc:chgData name="ALINE FRANCISCA DOS SANTOS" userId="519eab2d-ae62-4297-b413-d3e0f8b1c1c8" providerId="ADAL" clId="{C298579B-3381-4E0C-B1AB-825705E8EDF3}" dt="2023-08-17T23:07:43.414" v="0"/>
        <pc:sldMkLst>
          <pc:docMk/>
          <pc:sldMk cId="2661840199" sldId="325"/>
        </pc:sldMkLst>
      </pc:sldChg>
      <pc:sldChg chg="add">
        <pc:chgData name="ALINE FRANCISCA DOS SANTOS" userId="519eab2d-ae62-4297-b413-d3e0f8b1c1c8" providerId="ADAL" clId="{C298579B-3381-4E0C-B1AB-825705E8EDF3}" dt="2023-08-17T23:10:28.708" v="2"/>
        <pc:sldMkLst>
          <pc:docMk/>
          <pc:sldMk cId="1019436593" sldId="326"/>
        </pc:sldMkLst>
      </pc:sldChg>
      <pc:sldChg chg="add">
        <pc:chgData name="ALINE FRANCISCA DOS SANTOS" userId="519eab2d-ae62-4297-b413-d3e0f8b1c1c8" providerId="ADAL" clId="{C298579B-3381-4E0C-B1AB-825705E8EDF3}" dt="2023-08-17T23:07:43.414" v="0"/>
        <pc:sldMkLst>
          <pc:docMk/>
          <pc:sldMk cId="365766347" sldId="327"/>
        </pc:sldMkLst>
      </pc:sldChg>
      <pc:sldChg chg="add">
        <pc:chgData name="ALINE FRANCISCA DOS SANTOS" userId="519eab2d-ae62-4297-b413-d3e0f8b1c1c8" providerId="ADAL" clId="{C298579B-3381-4E0C-B1AB-825705E8EDF3}" dt="2023-08-17T23:10:28.708" v="2"/>
        <pc:sldMkLst>
          <pc:docMk/>
          <pc:sldMk cId="3827186991" sldId="328"/>
        </pc:sldMkLst>
      </pc:sldChg>
      <pc:sldChg chg="add">
        <pc:chgData name="ALINE FRANCISCA DOS SANTOS" userId="519eab2d-ae62-4297-b413-d3e0f8b1c1c8" providerId="ADAL" clId="{C298579B-3381-4E0C-B1AB-825705E8EDF3}" dt="2023-08-17T23:10:28.708" v="2"/>
        <pc:sldMkLst>
          <pc:docMk/>
          <pc:sldMk cId="3725553950" sldId="329"/>
        </pc:sldMkLst>
      </pc:sldChg>
      <pc:sldChg chg="add">
        <pc:chgData name="ALINE FRANCISCA DOS SANTOS" userId="519eab2d-ae62-4297-b413-d3e0f8b1c1c8" providerId="ADAL" clId="{C298579B-3381-4E0C-B1AB-825705E8EDF3}" dt="2023-08-17T23:10:28.708" v="2"/>
        <pc:sldMkLst>
          <pc:docMk/>
          <pc:sldMk cId="4221166592" sldId="330"/>
        </pc:sldMkLst>
      </pc:sldChg>
      <pc:sldChg chg="add">
        <pc:chgData name="ALINE FRANCISCA DOS SANTOS" userId="519eab2d-ae62-4297-b413-d3e0f8b1c1c8" providerId="ADAL" clId="{C298579B-3381-4E0C-B1AB-825705E8EDF3}" dt="2023-08-17T23:10:28.708" v="2"/>
        <pc:sldMkLst>
          <pc:docMk/>
          <pc:sldMk cId="224734554" sldId="331"/>
        </pc:sldMkLst>
      </pc:sldChg>
      <pc:sldChg chg="add">
        <pc:chgData name="ALINE FRANCISCA DOS SANTOS" userId="519eab2d-ae62-4297-b413-d3e0f8b1c1c8" providerId="ADAL" clId="{C298579B-3381-4E0C-B1AB-825705E8EDF3}" dt="2023-08-17T23:10:28.708" v="2"/>
        <pc:sldMkLst>
          <pc:docMk/>
          <pc:sldMk cId="2679781957" sldId="332"/>
        </pc:sldMkLst>
      </pc:sldChg>
      <pc:sldChg chg="add">
        <pc:chgData name="ALINE FRANCISCA DOS SANTOS" userId="519eab2d-ae62-4297-b413-d3e0f8b1c1c8" providerId="ADAL" clId="{C298579B-3381-4E0C-B1AB-825705E8EDF3}" dt="2023-08-17T23:10:28.708" v="2"/>
        <pc:sldMkLst>
          <pc:docMk/>
          <pc:sldMk cId="2545749624" sldId="333"/>
        </pc:sldMkLst>
      </pc:sldChg>
      <pc:sldChg chg="add">
        <pc:chgData name="ALINE FRANCISCA DOS SANTOS" userId="519eab2d-ae62-4297-b413-d3e0f8b1c1c8" providerId="ADAL" clId="{C298579B-3381-4E0C-B1AB-825705E8EDF3}" dt="2023-08-17T23:10:28.708" v="2"/>
        <pc:sldMkLst>
          <pc:docMk/>
          <pc:sldMk cId="767205100" sldId="334"/>
        </pc:sldMkLst>
      </pc:sldChg>
      <pc:sldChg chg="add">
        <pc:chgData name="ALINE FRANCISCA DOS SANTOS" userId="519eab2d-ae62-4297-b413-d3e0f8b1c1c8" providerId="ADAL" clId="{C298579B-3381-4E0C-B1AB-825705E8EDF3}" dt="2023-08-17T23:10:28.708" v="2"/>
        <pc:sldMkLst>
          <pc:docMk/>
          <pc:sldMk cId="3149277488" sldId="335"/>
        </pc:sldMkLst>
      </pc:sldChg>
      <pc:sldChg chg="add">
        <pc:chgData name="ALINE FRANCISCA DOS SANTOS" userId="519eab2d-ae62-4297-b413-d3e0f8b1c1c8" providerId="ADAL" clId="{C298579B-3381-4E0C-B1AB-825705E8EDF3}" dt="2023-08-17T23:10:28.708" v="2"/>
        <pc:sldMkLst>
          <pc:docMk/>
          <pc:sldMk cId="2453993748" sldId="336"/>
        </pc:sldMkLst>
      </pc:sldChg>
      <pc:sldChg chg="add">
        <pc:chgData name="ALINE FRANCISCA DOS SANTOS" userId="519eab2d-ae62-4297-b413-d3e0f8b1c1c8" providerId="ADAL" clId="{C298579B-3381-4E0C-B1AB-825705E8EDF3}" dt="2023-08-17T23:10:28.708" v="2"/>
        <pc:sldMkLst>
          <pc:docMk/>
          <pc:sldMk cId="817184196" sldId="337"/>
        </pc:sldMkLst>
      </pc:sldChg>
      <pc:sldChg chg="add">
        <pc:chgData name="ALINE FRANCISCA DOS SANTOS" userId="519eab2d-ae62-4297-b413-d3e0f8b1c1c8" providerId="ADAL" clId="{C298579B-3381-4E0C-B1AB-825705E8EDF3}" dt="2023-08-17T23:10:28.708" v="2"/>
        <pc:sldMkLst>
          <pc:docMk/>
          <pc:sldMk cId="2224621134" sldId="338"/>
        </pc:sldMkLst>
      </pc:sldChg>
      <pc:sldChg chg="add">
        <pc:chgData name="ALINE FRANCISCA DOS SANTOS" userId="519eab2d-ae62-4297-b413-d3e0f8b1c1c8" providerId="ADAL" clId="{C298579B-3381-4E0C-B1AB-825705E8EDF3}" dt="2023-08-17T23:10:28.708" v="2"/>
        <pc:sldMkLst>
          <pc:docMk/>
          <pc:sldMk cId="1937856227" sldId="339"/>
        </pc:sldMkLst>
      </pc:sldChg>
      <pc:sldChg chg="add">
        <pc:chgData name="ALINE FRANCISCA DOS SANTOS" userId="519eab2d-ae62-4297-b413-d3e0f8b1c1c8" providerId="ADAL" clId="{C298579B-3381-4E0C-B1AB-825705E8EDF3}" dt="2023-08-17T23:10:28.708" v="2"/>
        <pc:sldMkLst>
          <pc:docMk/>
          <pc:sldMk cId="1378328747" sldId="340"/>
        </pc:sldMkLst>
      </pc:sldChg>
      <pc:sldChg chg="add">
        <pc:chgData name="ALINE FRANCISCA DOS SANTOS" userId="519eab2d-ae62-4297-b413-d3e0f8b1c1c8" providerId="ADAL" clId="{C298579B-3381-4E0C-B1AB-825705E8EDF3}" dt="2023-08-17T23:10:28.708" v="2"/>
        <pc:sldMkLst>
          <pc:docMk/>
          <pc:sldMk cId="1650863216" sldId="341"/>
        </pc:sldMkLst>
      </pc:sldChg>
      <pc:sldChg chg="add">
        <pc:chgData name="ALINE FRANCISCA DOS SANTOS" userId="519eab2d-ae62-4297-b413-d3e0f8b1c1c8" providerId="ADAL" clId="{C298579B-3381-4E0C-B1AB-825705E8EDF3}" dt="2023-08-17T23:10:28.708" v="2"/>
        <pc:sldMkLst>
          <pc:docMk/>
          <pc:sldMk cId="3166092327" sldId="342"/>
        </pc:sldMkLst>
      </pc:sldChg>
      <pc:sldChg chg="add">
        <pc:chgData name="ALINE FRANCISCA DOS SANTOS" userId="519eab2d-ae62-4297-b413-d3e0f8b1c1c8" providerId="ADAL" clId="{C298579B-3381-4E0C-B1AB-825705E8EDF3}" dt="2023-08-17T23:10:28.708" v="2"/>
        <pc:sldMkLst>
          <pc:docMk/>
          <pc:sldMk cId="4012731463" sldId="343"/>
        </pc:sldMkLst>
      </pc:sldChg>
      <pc:sldChg chg="add">
        <pc:chgData name="ALINE FRANCISCA DOS SANTOS" userId="519eab2d-ae62-4297-b413-d3e0f8b1c1c8" providerId="ADAL" clId="{C298579B-3381-4E0C-B1AB-825705E8EDF3}" dt="2023-08-17T23:10:28.708" v="2"/>
        <pc:sldMkLst>
          <pc:docMk/>
          <pc:sldMk cId="3470047920" sldId="344"/>
        </pc:sldMkLst>
      </pc:sldChg>
      <pc:sldChg chg="add">
        <pc:chgData name="ALINE FRANCISCA DOS SANTOS" userId="519eab2d-ae62-4297-b413-d3e0f8b1c1c8" providerId="ADAL" clId="{C298579B-3381-4E0C-B1AB-825705E8EDF3}" dt="2023-08-17T23:10:28.708" v="2"/>
        <pc:sldMkLst>
          <pc:docMk/>
          <pc:sldMk cId="1325411884" sldId="345"/>
        </pc:sldMkLst>
      </pc:sldChg>
      <pc:sldChg chg="add">
        <pc:chgData name="ALINE FRANCISCA DOS SANTOS" userId="519eab2d-ae62-4297-b413-d3e0f8b1c1c8" providerId="ADAL" clId="{C298579B-3381-4E0C-B1AB-825705E8EDF3}" dt="2023-08-17T23:10:28.708" v="2"/>
        <pc:sldMkLst>
          <pc:docMk/>
          <pc:sldMk cId="1814888297" sldId="346"/>
        </pc:sldMkLst>
      </pc:sldChg>
      <pc:sldChg chg="add">
        <pc:chgData name="ALINE FRANCISCA DOS SANTOS" userId="519eab2d-ae62-4297-b413-d3e0f8b1c1c8" providerId="ADAL" clId="{C298579B-3381-4E0C-B1AB-825705E8EDF3}" dt="2023-08-17T23:10:28.708" v="2"/>
        <pc:sldMkLst>
          <pc:docMk/>
          <pc:sldMk cId="56918290" sldId="347"/>
        </pc:sldMkLst>
      </pc:sldChg>
      <pc:sldChg chg="add">
        <pc:chgData name="ALINE FRANCISCA DOS SANTOS" userId="519eab2d-ae62-4297-b413-d3e0f8b1c1c8" providerId="ADAL" clId="{C298579B-3381-4E0C-B1AB-825705E8EDF3}" dt="2023-08-17T23:10:28.708" v="2"/>
        <pc:sldMkLst>
          <pc:docMk/>
          <pc:sldMk cId="2043752294" sldId="348"/>
        </pc:sldMkLst>
      </pc:sldChg>
      <pc:sldChg chg="add">
        <pc:chgData name="ALINE FRANCISCA DOS SANTOS" userId="519eab2d-ae62-4297-b413-d3e0f8b1c1c8" providerId="ADAL" clId="{C298579B-3381-4E0C-B1AB-825705E8EDF3}" dt="2023-08-17T23:10:28.708" v="2"/>
        <pc:sldMkLst>
          <pc:docMk/>
          <pc:sldMk cId="3336040892" sldId="349"/>
        </pc:sldMkLst>
      </pc:sldChg>
      <pc:sldChg chg="add">
        <pc:chgData name="ALINE FRANCISCA DOS SANTOS" userId="519eab2d-ae62-4297-b413-d3e0f8b1c1c8" providerId="ADAL" clId="{C298579B-3381-4E0C-B1AB-825705E8EDF3}" dt="2023-08-17T23:10:28.708" v="2"/>
        <pc:sldMkLst>
          <pc:docMk/>
          <pc:sldMk cId="3251276837" sldId="350"/>
        </pc:sldMkLst>
      </pc:sldChg>
      <pc:sldChg chg="add">
        <pc:chgData name="ALINE FRANCISCA DOS SANTOS" userId="519eab2d-ae62-4297-b413-d3e0f8b1c1c8" providerId="ADAL" clId="{C298579B-3381-4E0C-B1AB-825705E8EDF3}" dt="2023-08-17T23:10:28.708" v="2"/>
        <pc:sldMkLst>
          <pc:docMk/>
          <pc:sldMk cId="2659066674" sldId="351"/>
        </pc:sldMkLst>
      </pc:sldChg>
      <pc:sldChg chg="add">
        <pc:chgData name="ALINE FRANCISCA DOS SANTOS" userId="519eab2d-ae62-4297-b413-d3e0f8b1c1c8" providerId="ADAL" clId="{C298579B-3381-4E0C-B1AB-825705E8EDF3}" dt="2023-08-17T23:10:28.708" v="2"/>
        <pc:sldMkLst>
          <pc:docMk/>
          <pc:sldMk cId="3148867454" sldId="352"/>
        </pc:sldMkLst>
      </pc:sldChg>
      <pc:sldChg chg="add">
        <pc:chgData name="ALINE FRANCISCA DOS SANTOS" userId="519eab2d-ae62-4297-b413-d3e0f8b1c1c8" providerId="ADAL" clId="{C298579B-3381-4E0C-B1AB-825705E8EDF3}" dt="2023-08-17T23:10:28.708" v="2"/>
        <pc:sldMkLst>
          <pc:docMk/>
          <pc:sldMk cId="3089057270" sldId="353"/>
        </pc:sldMkLst>
      </pc:sldChg>
      <pc:sldChg chg="add">
        <pc:chgData name="ALINE FRANCISCA DOS SANTOS" userId="519eab2d-ae62-4297-b413-d3e0f8b1c1c8" providerId="ADAL" clId="{C298579B-3381-4E0C-B1AB-825705E8EDF3}" dt="2023-08-17T23:07:43.414" v="0"/>
        <pc:sldMkLst>
          <pc:docMk/>
          <pc:sldMk cId="1132433894" sldId="354"/>
        </pc:sldMkLst>
      </pc:sldChg>
      <pc:sldChg chg="add">
        <pc:chgData name="ALINE FRANCISCA DOS SANTOS" userId="519eab2d-ae62-4297-b413-d3e0f8b1c1c8" providerId="ADAL" clId="{C298579B-3381-4E0C-B1AB-825705E8EDF3}" dt="2023-08-17T23:07:43.414" v="0"/>
        <pc:sldMkLst>
          <pc:docMk/>
          <pc:sldMk cId="4094325024" sldId="355"/>
        </pc:sldMkLst>
      </pc:sldChg>
      <pc:sldChg chg="add">
        <pc:chgData name="ALINE FRANCISCA DOS SANTOS" userId="519eab2d-ae62-4297-b413-d3e0f8b1c1c8" providerId="ADAL" clId="{C298579B-3381-4E0C-B1AB-825705E8EDF3}" dt="2023-08-17T23:07:43.414" v="0"/>
        <pc:sldMkLst>
          <pc:docMk/>
          <pc:sldMk cId="2759647183" sldId="356"/>
        </pc:sldMkLst>
      </pc:sldChg>
      <pc:sldChg chg="add">
        <pc:chgData name="ALINE FRANCISCA DOS SANTOS" userId="519eab2d-ae62-4297-b413-d3e0f8b1c1c8" providerId="ADAL" clId="{C298579B-3381-4E0C-B1AB-825705E8EDF3}" dt="2023-08-17T23:07:43.414" v="0"/>
        <pc:sldMkLst>
          <pc:docMk/>
          <pc:sldMk cId="4056968766" sldId="357"/>
        </pc:sldMkLst>
      </pc:sldChg>
      <pc:sldChg chg="add">
        <pc:chgData name="ALINE FRANCISCA DOS SANTOS" userId="519eab2d-ae62-4297-b413-d3e0f8b1c1c8" providerId="ADAL" clId="{C298579B-3381-4E0C-B1AB-825705E8EDF3}" dt="2023-08-17T23:07:43.414" v="0"/>
        <pc:sldMkLst>
          <pc:docMk/>
          <pc:sldMk cId="3266052244" sldId="358"/>
        </pc:sldMkLst>
      </pc:sldChg>
      <pc:sldChg chg="add">
        <pc:chgData name="ALINE FRANCISCA DOS SANTOS" userId="519eab2d-ae62-4297-b413-d3e0f8b1c1c8" providerId="ADAL" clId="{C298579B-3381-4E0C-B1AB-825705E8EDF3}" dt="2023-08-17T23:07:43.414" v="0"/>
        <pc:sldMkLst>
          <pc:docMk/>
          <pc:sldMk cId="46517333" sldId="359"/>
        </pc:sldMkLst>
      </pc:sldChg>
      <pc:sldChg chg="add">
        <pc:chgData name="ALINE FRANCISCA DOS SANTOS" userId="519eab2d-ae62-4297-b413-d3e0f8b1c1c8" providerId="ADAL" clId="{C298579B-3381-4E0C-B1AB-825705E8EDF3}" dt="2023-08-17T23:07:43.414" v="0"/>
        <pc:sldMkLst>
          <pc:docMk/>
          <pc:sldMk cId="1146733590" sldId="360"/>
        </pc:sldMkLst>
      </pc:sldChg>
      <pc:sldChg chg="add">
        <pc:chgData name="ALINE FRANCISCA DOS SANTOS" userId="519eab2d-ae62-4297-b413-d3e0f8b1c1c8" providerId="ADAL" clId="{C298579B-3381-4E0C-B1AB-825705E8EDF3}" dt="2023-08-17T23:07:43.414" v="0"/>
        <pc:sldMkLst>
          <pc:docMk/>
          <pc:sldMk cId="3024806115" sldId="361"/>
        </pc:sldMkLst>
      </pc:sldChg>
      <pc:sldChg chg="add">
        <pc:chgData name="ALINE FRANCISCA DOS SANTOS" userId="519eab2d-ae62-4297-b413-d3e0f8b1c1c8" providerId="ADAL" clId="{C298579B-3381-4E0C-B1AB-825705E8EDF3}" dt="2023-08-17T23:07:43.414" v="0"/>
        <pc:sldMkLst>
          <pc:docMk/>
          <pc:sldMk cId="3185752327" sldId="362"/>
        </pc:sldMkLst>
      </pc:sldChg>
      <pc:sldChg chg="add">
        <pc:chgData name="ALINE FRANCISCA DOS SANTOS" userId="519eab2d-ae62-4297-b413-d3e0f8b1c1c8" providerId="ADAL" clId="{C298579B-3381-4E0C-B1AB-825705E8EDF3}" dt="2023-08-17T23:07:43.414" v="0"/>
        <pc:sldMkLst>
          <pc:docMk/>
          <pc:sldMk cId="395754695" sldId="363"/>
        </pc:sldMkLst>
      </pc:sldChg>
      <pc:sldChg chg="add">
        <pc:chgData name="ALINE FRANCISCA DOS SANTOS" userId="519eab2d-ae62-4297-b413-d3e0f8b1c1c8" providerId="ADAL" clId="{C298579B-3381-4E0C-B1AB-825705E8EDF3}" dt="2023-08-17T23:07:43.414" v="0"/>
        <pc:sldMkLst>
          <pc:docMk/>
          <pc:sldMk cId="3397992440" sldId="364"/>
        </pc:sldMkLst>
      </pc:sldChg>
      <pc:sldChg chg="add">
        <pc:chgData name="ALINE FRANCISCA DOS SANTOS" userId="519eab2d-ae62-4297-b413-d3e0f8b1c1c8" providerId="ADAL" clId="{C298579B-3381-4E0C-B1AB-825705E8EDF3}" dt="2023-08-17T23:07:43.414" v="0"/>
        <pc:sldMkLst>
          <pc:docMk/>
          <pc:sldMk cId="2135430137" sldId="365"/>
        </pc:sldMkLst>
      </pc:sldChg>
      <pc:sldChg chg="add">
        <pc:chgData name="ALINE FRANCISCA DOS SANTOS" userId="519eab2d-ae62-4297-b413-d3e0f8b1c1c8" providerId="ADAL" clId="{C298579B-3381-4E0C-B1AB-825705E8EDF3}" dt="2023-08-17T23:07:43.414" v="0"/>
        <pc:sldMkLst>
          <pc:docMk/>
          <pc:sldMk cId="682887428" sldId="366"/>
        </pc:sldMkLst>
      </pc:sldChg>
      <pc:sldChg chg="add">
        <pc:chgData name="ALINE FRANCISCA DOS SANTOS" userId="519eab2d-ae62-4297-b413-d3e0f8b1c1c8" providerId="ADAL" clId="{C298579B-3381-4E0C-B1AB-825705E8EDF3}" dt="2023-08-17T23:07:43.414" v="0"/>
        <pc:sldMkLst>
          <pc:docMk/>
          <pc:sldMk cId="2879264938" sldId="367"/>
        </pc:sldMkLst>
      </pc:sldChg>
      <pc:sldChg chg="add">
        <pc:chgData name="ALINE FRANCISCA DOS SANTOS" userId="519eab2d-ae62-4297-b413-d3e0f8b1c1c8" providerId="ADAL" clId="{C298579B-3381-4E0C-B1AB-825705E8EDF3}" dt="2023-08-17T23:07:43.414" v="0"/>
        <pc:sldMkLst>
          <pc:docMk/>
          <pc:sldMk cId="1972896859" sldId="368"/>
        </pc:sldMkLst>
      </pc:sldChg>
      <pc:sldChg chg="add">
        <pc:chgData name="ALINE FRANCISCA DOS SANTOS" userId="519eab2d-ae62-4297-b413-d3e0f8b1c1c8" providerId="ADAL" clId="{C298579B-3381-4E0C-B1AB-825705E8EDF3}" dt="2023-08-17T23:07:43.414" v="0"/>
        <pc:sldMkLst>
          <pc:docMk/>
          <pc:sldMk cId="2929716790" sldId="369"/>
        </pc:sldMkLst>
      </pc:sldChg>
      <pc:sldChg chg="add">
        <pc:chgData name="ALINE FRANCISCA DOS SANTOS" userId="519eab2d-ae62-4297-b413-d3e0f8b1c1c8" providerId="ADAL" clId="{C298579B-3381-4E0C-B1AB-825705E8EDF3}" dt="2023-08-17T23:07:43.414" v="0"/>
        <pc:sldMkLst>
          <pc:docMk/>
          <pc:sldMk cId="2645197027" sldId="370"/>
        </pc:sldMkLst>
      </pc:sldChg>
      <pc:sldChg chg="add">
        <pc:chgData name="ALINE FRANCISCA DOS SANTOS" userId="519eab2d-ae62-4297-b413-d3e0f8b1c1c8" providerId="ADAL" clId="{C298579B-3381-4E0C-B1AB-825705E8EDF3}" dt="2023-08-17T23:07:43.414" v="0"/>
        <pc:sldMkLst>
          <pc:docMk/>
          <pc:sldMk cId="3869062666" sldId="371"/>
        </pc:sldMkLst>
      </pc:sldChg>
      <pc:sldChg chg="add">
        <pc:chgData name="ALINE FRANCISCA DOS SANTOS" userId="519eab2d-ae62-4297-b413-d3e0f8b1c1c8" providerId="ADAL" clId="{C298579B-3381-4E0C-B1AB-825705E8EDF3}" dt="2023-08-17T23:07:43.414" v="0"/>
        <pc:sldMkLst>
          <pc:docMk/>
          <pc:sldMk cId="3949694177" sldId="372"/>
        </pc:sldMkLst>
      </pc:sldChg>
      <pc:sldChg chg="add">
        <pc:chgData name="ALINE FRANCISCA DOS SANTOS" userId="519eab2d-ae62-4297-b413-d3e0f8b1c1c8" providerId="ADAL" clId="{C298579B-3381-4E0C-B1AB-825705E8EDF3}" dt="2023-08-17T23:07:43.414" v="0"/>
        <pc:sldMkLst>
          <pc:docMk/>
          <pc:sldMk cId="1376743054" sldId="373"/>
        </pc:sldMkLst>
      </pc:sldChg>
      <pc:sldChg chg="add">
        <pc:chgData name="ALINE FRANCISCA DOS SANTOS" userId="519eab2d-ae62-4297-b413-d3e0f8b1c1c8" providerId="ADAL" clId="{C298579B-3381-4E0C-B1AB-825705E8EDF3}" dt="2023-08-17T23:07:43.414" v="0"/>
        <pc:sldMkLst>
          <pc:docMk/>
          <pc:sldMk cId="2480711190" sldId="374"/>
        </pc:sldMkLst>
      </pc:sldChg>
      <pc:sldChg chg="add">
        <pc:chgData name="ALINE FRANCISCA DOS SANTOS" userId="519eab2d-ae62-4297-b413-d3e0f8b1c1c8" providerId="ADAL" clId="{C298579B-3381-4E0C-B1AB-825705E8EDF3}" dt="2023-08-17T23:07:43.414" v="0"/>
        <pc:sldMkLst>
          <pc:docMk/>
          <pc:sldMk cId="1818637355" sldId="375"/>
        </pc:sldMkLst>
      </pc:sldChg>
      <pc:sldChg chg="add">
        <pc:chgData name="ALINE FRANCISCA DOS SANTOS" userId="519eab2d-ae62-4297-b413-d3e0f8b1c1c8" providerId="ADAL" clId="{C298579B-3381-4E0C-B1AB-825705E8EDF3}" dt="2023-08-17T23:07:43.414" v="0"/>
        <pc:sldMkLst>
          <pc:docMk/>
          <pc:sldMk cId="3638192094" sldId="376"/>
        </pc:sldMkLst>
      </pc:sldChg>
      <pc:sldChg chg="add">
        <pc:chgData name="ALINE FRANCISCA DOS SANTOS" userId="519eab2d-ae62-4297-b413-d3e0f8b1c1c8" providerId="ADAL" clId="{C298579B-3381-4E0C-B1AB-825705E8EDF3}" dt="2023-08-17T23:07:43.414" v="0"/>
        <pc:sldMkLst>
          <pc:docMk/>
          <pc:sldMk cId="1594707501" sldId="377"/>
        </pc:sldMkLst>
      </pc:sldChg>
      <pc:sldChg chg="add">
        <pc:chgData name="ALINE FRANCISCA DOS SANTOS" userId="519eab2d-ae62-4297-b413-d3e0f8b1c1c8" providerId="ADAL" clId="{C298579B-3381-4E0C-B1AB-825705E8EDF3}" dt="2023-08-17T23:11:57.683" v="3"/>
        <pc:sldMkLst>
          <pc:docMk/>
          <pc:sldMk cId="4138477308" sldId="378"/>
        </pc:sldMkLst>
      </pc:sldChg>
      <pc:sldChg chg="add">
        <pc:chgData name="ALINE FRANCISCA DOS SANTOS" userId="519eab2d-ae62-4297-b413-d3e0f8b1c1c8" providerId="ADAL" clId="{C298579B-3381-4E0C-B1AB-825705E8EDF3}" dt="2023-08-17T23:11:57.683" v="3"/>
        <pc:sldMkLst>
          <pc:docMk/>
          <pc:sldMk cId="296677502" sldId="379"/>
        </pc:sldMkLst>
      </pc:sldChg>
      <pc:sldChg chg="add">
        <pc:chgData name="ALINE FRANCISCA DOS SANTOS" userId="519eab2d-ae62-4297-b413-d3e0f8b1c1c8" providerId="ADAL" clId="{C298579B-3381-4E0C-B1AB-825705E8EDF3}" dt="2023-08-17T23:11:57.683" v="3"/>
        <pc:sldMkLst>
          <pc:docMk/>
          <pc:sldMk cId="2383563828" sldId="380"/>
        </pc:sldMkLst>
      </pc:sldChg>
      <pc:sldChg chg="add">
        <pc:chgData name="ALINE FRANCISCA DOS SANTOS" userId="519eab2d-ae62-4297-b413-d3e0f8b1c1c8" providerId="ADAL" clId="{C298579B-3381-4E0C-B1AB-825705E8EDF3}" dt="2023-08-17T23:11:57.683" v="3"/>
        <pc:sldMkLst>
          <pc:docMk/>
          <pc:sldMk cId="4070466230" sldId="381"/>
        </pc:sldMkLst>
      </pc:sldChg>
      <pc:sldChg chg="add">
        <pc:chgData name="ALINE FRANCISCA DOS SANTOS" userId="519eab2d-ae62-4297-b413-d3e0f8b1c1c8" providerId="ADAL" clId="{C298579B-3381-4E0C-B1AB-825705E8EDF3}" dt="2023-08-17T23:11:57.683" v="3"/>
        <pc:sldMkLst>
          <pc:docMk/>
          <pc:sldMk cId="3109932611" sldId="382"/>
        </pc:sldMkLst>
      </pc:sldChg>
      <pc:sldChg chg="add">
        <pc:chgData name="ALINE FRANCISCA DOS SANTOS" userId="519eab2d-ae62-4297-b413-d3e0f8b1c1c8" providerId="ADAL" clId="{C298579B-3381-4E0C-B1AB-825705E8EDF3}" dt="2023-08-17T23:11:57.683" v="3"/>
        <pc:sldMkLst>
          <pc:docMk/>
          <pc:sldMk cId="2392965749" sldId="383"/>
        </pc:sldMkLst>
      </pc:sldChg>
      <pc:sldChg chg="add">
        <pc:chgData name="ALINE FRANCISCA DOS SANTOS" userId="519eab2d-ae62-4297-b413-d3e0f8b1c1c8" providerId="ADAL" clId="{C298579B-3381-4E0C-B1AB-825705E8EDF3}" dt="2023-08-17T23:11:57.683" v="3"/>
        <pc:sldMkLst>
          <pc:docMk/>
          <pc:sldMk cId="815289418" sldId="384"/>
        </pc:sldMkLst>
      </pc:sldChg>
      <pc:sldChg chg="add">
        <pc:chgData name="ALINE FRANCISCA DOS SANTOS" userId="519eab2d-ae62-4297-b413-d3e0f8b1c1c8" providerId="ADAL" clId="{C298579B-3381-4E0C-B1AB-825705E8EDF3}" dt="2023-08-17T23:11:57.683" v="3"/>
        <pc:sldMkLst>
          <pc:docMk/>
          <pc:sldMk cId="1155100049" sldId="385"/>
        </pc:sldMkLst>
      </pc:sldChg>
      <pc:sldChg chg="add">
        <pc:chgData name="ALINE FRANCISCA DOS SANTOS" userId="519eab2d-ae62-4297-b413-d3e0f8b1c1c8" providerId="ADAL" clId="{C298579B-3381-4E0C-B1AB-825705E8EDF3}" dt="2023-08-17T23:11:57.683" v="3"/>
        <pc:sldMkLst>
          <pc:docMk/>
          <pc:sldMk cId="817925438" sldId="386"/>
        </pc:sldMkLst>
      </pc:sldChg>
      <pc:sldChg chg="add">
        <pc:chgData name="ALINE FRANCISCA DOS SANTOS" userId="519eab2d-ae62-4297-b413-d3e0f8b1c1c8" providerId="ADAL" clId="{C298579B-3381-4E0C-B1AB-825705E8EDF3}" dt="2023-08-17T23:11:57.683" v="3"/>
        <pc:sldMkLst>
          <pc:docMk/>
          <pc:sldMk cId="1725650254" sldId="387"/>
        </pc:sldMkLst>
      </pc:sldChg>
      <pc:sldChg chg="add">
        <pc:chgData name="ALINE FRANCISCA DOS SANTOS" userId="519eab2d-ae62-4297-b413-d3e0f8b1c1c8" providerId="ADAL" clId="{C298579B-3381-4E0C-B1AB-825705E8EDF3}" dt="2023-08-17T23:11:57.683" v="3"/>
        <pc:sldMkLst>
          <pc:docMk/>
          <pc:sldMk cId="87045652" sldId="388"/>
        </pc:sldMkLst>
      </pc:sldChg>
      <pc:sldChg chg="add">
        <pc:chgData name="ALINE FRANCISCA DOS SANTOS" userId="519eab2d-ae62-4297-b413-d3e0f8b1c1c8" providerId="ADAL" clId="{C298579B-3381-4E0C-B1AB-825705E8EDF3}" dt="2023-08-17T23:11:57.683" v="3"/>
        <pc:sldMkLst>
          <pc:docMk/>
          <pc:sldMk cId="3637498190" sldId="389"/>
        </pc:sldMkLst>
      </pc:sldChg>
      <pc:sldChg chg="add">
        <pc:chgData name="ALINE FRANCISCA DOS SANTOS" userId="519eab2d-ae62-4297-b413-d3e0f8b1c1c8" providerId="ADAL" clId="{C298579B-3381-4E0C-B1AB-825705E8EDF3}" dt="2023-08-17T23:11:57.683" v="3"/>
        <pc:sldMkLst>
          <pc:docMk/>
          <pc:sldMk cId="2879983612" sldId="390"/>
        </pc:sldMkLst>
      </pc:sldChg>
      <pc:sldChg chg="add">
        <pc:chgData name="ALINE FRANCISCA DOS SANTOS" userId="519eab2d-ae62-4297-b413-d3e0f8b1c1c8" providerId="ADAL" clId="{C298579B-3381-4E0C-B1AB-825705E8EDF3}" dt="2023-08-17T23:11:57.683" v="3"/>
        <pc:sldMkLst>
          <pc:docMk/>
          <pc:sldMk cId="1482869991" sldId="391"/>
        </pc:sldMkLst>
      </pc:sldChg>
      <pc:sldChg chg="add">
        <pc:chgData name="ALINE FRANCISCA DOS SANTOS" userId="519eab2d-ae62-4297-b413-d3e0f8b1c1c8" providerId="ADAL" clId="{C298579B-3381-4E0C-B1AB-825705E8EDF3}" dt="2023-08-17T23:11:57.683" v="3"/>
        <pc:sldMkLst>
          <pc:docMk/>
          <pc:sldMk cId="2882640203" sldId="392"/>
        </pc:sldMkLst>
      </pc:sldChg>
      <pc:sldChg chg="add">
        <pc:chgData name="ALINE FRANCISCA DOS SANTOS" userId="519eab2d-ae62-4297-b413-d3e0f8b1c1c8" providerId="ADAL" clId="{C298579B-3381-4E0C-B1AB-825705E8EDF3}" dt="2023-08-17T23:11:57.683" v="3"/>
        <pc:sldMkLst>
          <pc:docMk/>
          <pc:sldMk cId="1313008043" sldId="393"/>
        </pc:sldMkLst>
      </pc:sldChg>
      <pc:sldChg chg="add">
        <pc:chgData name="ALINE FRANCISCA DOS SANTOS" userId="519eab2d-ae62-4297-b413-d3e0f8b1c1c8" providerId="ADAL" clId="{C298579B-3381-4E0C-B1AB-825705E8EDF3}" dt="2023-08-17T23:11:57.683" v="3"/>
        <pc:sldMkLst>
          <pc:docMk/>
          <pc:sldMk cId="3502152692" sldId="394"/>
        </pc:sldMkLst>
      </pc:sldChg>
      <pc:sldChg chg="add">
        <pc:chgData name="ALINE FRANCISCA DOS SANTOS" userId="519eab2d-ae62-4297-b413-d3e0f8b1c1c8" providerId="ADAL" clId="{C298579B-3381-4E0C-B1AB-825705E8EDF3}" dt="2023-08-17T23:11:57.683" v="3"/>
        <pc:sldMkLst>
          <pc:docMk/>
          <pc:sldMk cId="464806878" sldId="395"/>
        </pc:sldMkLst>
      </pc:sldChg>
      <pc:sldChg chg="add">
        <pc:chgData name="ALINE FRANCISCA DOS SANTOS" userId="519eab2d-ae62-4297-b413-d3e0f8b1c1c8" providerId="ADAL" clId="{C298579B-3381-4E0C-B1AB-825705E8EDF3}" dt="2023-08-17T23:11:57.683" v="3"/>
        <pc:sldMkLst>
          <pc:docMk/>
          <pc:sldMk cId="2764500127" sldId="396"/>
        </pc:sldMkLst>
      </pc:sldChg>
      <pc:sldChg chg="add">
        <pc:chgData name="ALINE FRANCISCA DOS SANTOS" userId="519eab2d-ae62-4297-b413-d3e0f8b1c1c8" providerId="ADAL" clId="{C298579B-3381-4E0C-B1AB-825705E8EDF3}" dt="2023-08-17T23:11:57.683" v="3"/>
        <pc:sldMkLst>
          <pc:docMk/>
          <pc:sldMk cId="2181384707" sldId="397"/>
        </pc:sldMkLst>
      </pc:sldChg>
      <pc:sldChg chg="add">
        <pc:chgData name="ALINE FRANCISCA DOS SANTOS" userId="519eab2d-ae62-4297-b413-d3e0f8b1c1c8" providerId="ADAL" clId="{C298579B-3381-4E0C-B1AB-825705E8EDF3}" dt="2023-08-17T23:11:57.683" v="3"/>
        <pc:sldMkLst>
          <pc:docMk/>
          <pc:sldMk cId="195572854" sldId="398"/>
        </pc:sldMkLst>
      </pc:sldChg>
      <pc:sldChg chg="add">
        <pc:chgData name="ALINE FRANCISCA DOS SANTOS" userId="519eab2d-ae62-4297-b413-d3e0f8b1c1c8" providerId="ADAL" clId="{C298579B-3381-4E0C-B1AB-825705E8EDF3}" dt="2023-08-17T23:11:57.683" v="3"/>
        <pc:sldMkLst>
          <pc:docMk/>
          <pc:sldMk cId="1914955728" sldId="399"/>
        </pc:sldMkLst>
      </pc:sldChg>
      <pc:sldChg chg="add">
        <pc:chgData name="ALINE FRANCISCA DOS SANTOS" userId="519eab2d-ae62-4297-b413-d3e0f8b1c1c8" providerId="ADAL" clId="{C298579B-3381-4E0C-B1AB-825705E8EDF3}" dt="2023-08-17T23:11:57.683" v="3"/>
        <pc:sldMkLst>
          <pc:docMk/>
          <pc:sldMk cId="3425684104" sldId="400"/>
        </pc:sldMkLst>
      </pc:sldChg>
      <pc:sldChg chg="add">
        <pc:chgData name="ALINE FRANCISCA DOS SANTOS" userId="519eab2d-ae62-4297-b413-d3e0f8b1c1c8" providerId="ADAL" clId="{C298579B-3381-4E0C-B1AB-825705E8EDF3}" dt="2023-08-17T23:11:57.683" v="3"/>
        <pc:sldMkLst>
          <pc:docMk/>
          <pc:sldMk cId="3523157673" sldId="401"/>
        </pc:sldMkLst>
      </pc:sldChg>
      <pc:sldChg chg="add">
        <pc:chgData name="ALINE FRANCISCA DOS SANTOS" userId="519eab2d-ae62-4297-b413-d3e0f8b1c1c8" providerId="ADAL" clId="{C298579B-3381-4E0C-B1AB-825705E8EDF3}" dt="2023-08-17T23:11:57.683" v="3"/>
        <pc:sldMkLst>
          <pc:docMk/>
          <pc:sldMk cId="3429563205" sldId="402"/>
        </pc:sldMkLst>
      </pc:sldChg>
      <pc:sldChg chg="add">
        <pc:chgData name="ALINE FRANCISCA DOS SANTOS" userId="519eab2d-ae62-4297-b413-d3e0f8b1c1c8" providerId="ADAL" clId="{C298579B-3381-4E0C-B1AB-825705E8EDF3}" dt="2023-08-17T23:11:57.683" v="3"/>
        <pc:sldMkLst>
          <pc:docMk/>
          <pc:sldMk cId="3629328018" sldId="403"/>
        </pc:sldMkLst>
      </pc:sldChg>
      <pc:sldChg chg="add">
        <pc:chgData name="ALINE FRANCISCA DOS SANTOS" userId="519eab2d-ae62-4297-b413-d3e0f8b1c1c8" providerId="ADAL" clId="{C298579B-3381-4E0C-B1AB-825705E8EDF3}" dt="2023-08-17T23:11:57.683" v="3"/>
        <pc:sldMkLst>
          <pc:docMk/>
          <pc:sldMk cId="2664114534" sldId="404"/>
        </pc:sldMkLst>
      </pc:sldChg>
      <pc:sldChg chg="add">
        <pc:chgData name="ALINE FRANCISCA DOS SANTOS" userId="519eab2d-ae62-4297-b413-d3e0f8b1c1c8" providerId="ADAL" clId="{C298579B-3381-4E0C-B1AB-825705E8EDF3}" dt="2023-08-17T23:11:57.683" v="3"/>
        <pc:sldMkLst>
          <pc:docMk/>
          <pc:sldMk cId="1183359512" sldId="405"/>
        </pc:sldMkLst>
      </pc:sldChg>
      <pc:sldChg chg="add">
        <pc:chgData name="ALINE FRANCISCA DOS SANTOS" userId="519eab2d-ae62-4297-b413-d3e0f8b1c1c8" providerId="ADAL" clId="{C298579B-3381-4E0C-B1AB-825705E8EDF3}" dt="2023-08-17T23:11:57.683" v="3"/>
        <pc:sldMkLst>
          <pc:docMk/>
          <pc:sldMk cId="2206118347" sldId="406"/>
        </pc:sldMkLst>
      </pc:sldChg>
      <pc:sldChg chg="add">
        <pc:chgData name="ALINE FRANCISCA DOS SANTOS" userId="519eab2d-ae62-4297-b413-d3e0f8b1c1c8" providerId="ADAL" clId="{C298579B-3381-4E0C-B1AB-825705E8EDF3}" dt="2023-08-17T23:11:57.683" v="3"/>
        <pc:sldMkLst>
          <pc:docMk/>
          <pc:sldMk cId="3526388614" sldId="407"/>
        </pc:sldMkLst>
      </pc:sldChg>
      <pc:sldChg chg="add">
        <pc:chgData name="ALINE FRANCISCA DOS SANTOS" userId="519eab2d-ae62-4297-b413-d3e0f8b1c1c8" providerId="ADAL" clId="{C298579B-3381-4E0C-B1AB-825705E8EDF3}" dt="2023-08-17T23:11:57.683" v="3"/>
        <pc:sldMkLst>
          <pc:docMk/>
          <pc:sldMk cId="2851799107" sldId="408"/>
        </pc:sldMkLst>
      </pc:sldChg>
      <pc:sldChg chg="add">
        <pc:chgData name="ALINE FRANCISCA DOS SANTOS" userId="519eab2d-ae62-4297-b413-d3e0f8b1c1c8" providerId="ADAL" clId="{C298579B-3381-4E0C-B1AB-825705E8EDF3}" dt="2023-08-17T23:11:57.683" v="3"/>
        <pc:sldMkLst>
          <pc:docMk/>
          <pc:sldMk cId="263214359" sldId="409"/>
        </pc:sldMkLst>
      </pc:sldChg>
      <pc:sldChg chg="add">
        <pc:chgData name="ALINE FRANCISCA DOS SANTOS" userId="519eab2d-ae62-4297-b413-d3e0f8b1c1c8" providerId="ADAL" clId="{C298579B-3381-4E0C-B1AB-825705E8EDF3}" dt="2023-08-17T23:11:57.683" v="3"/>
        <pc:sldMkLst>
          <pc:docMk/>
          <pc:sldMk cId="1395715411" sldId="410"/>
        </pc:sldMkLst>
      </pc:sldChg>
      <pc:sldChg chg="add">
        <pc:chgData name="ALINE FRANCISCA DOS SANTOS" userId="519eab2d-ae62-4297-b413-d3e0f8b1c1c8" providerId="ADAL" clId="{C298579B-3381-4E0C-B1AB-825705E8EDF3}" dt="2023-08-17T23:11:57.683" v="3"/>
        <pc:sldMkLst>
          <pc:docMk/>
          <pc:sldMk cId="440829498" sldId="411"/>
        </pc:sldMkLst>
      </pc:sldChg>
      <pc:sldChg chg="add">
        <pc:chgData name="ALINE FRANCISCA DOS SANTOS" userId="519eab2d-ae62-4297-b413-d3e0f8b1c1c8" providerId="ADAL" clId="{C298579B-3381-4E0C-B1AB-825705E8EDF3}" dt="2023-08-17T23:11:57.683" v="3"/>
        <pc:sldMkLst>
          <pc:docMk/>
          <pc:sldMk cId="1418797000" sldId="412"/>
        </pc:sldMkLst>
      </pc:sldChg>
      <pc:sldChg chg="add">
        <pc:chgData name="ALINE FRANCISCA DOS SANTOS" userId="519eab2d-ae62-4297-b413-d3e0f8b1c1c8" providerId="ADAL" clId="{C298579B-3381-4E0C-B1AB-825705E8EDF3}" dt="2023-08-17T23:11:57.683" v="3"/>
        <pc:sldMkLst>
          <pc:docMk/>
          <pc:sldMk cId="1278160122" sldId="413"/>
        </pc:sldMkLst>
      </pc:sldChg>
      <pc:sldChg chg="add">
        <pc:chgData name="ALINE FRANCISCA DOS SANTOS" userId="519eab2d-ae62-4297-b413-d3e0f8b1c1c8" providerId="ADAL" clId="{C298579B-3381-4E0C-B1AB-825705E8EDF3}" dt="2023-08-17T23:11:57.683" v="3"/>
        <pc:sldMkLst>
          <pc:docMk/>
          <pc:sldMk cId="1936976303" sldId="414"/>
        </pc:sldMkLst>
      </pc:sldChg>
      <pc:sldChg chg="add">
        <pc:chgData name="ALINE FRANCISCA DOS SANTOS" userId="519eab2d-ae62-4297-b413-d3e0f8b1c1c8" providerId="ADAL" clId="{C298579B-3381-4E0C-B1AB-825705E8EDF3}" dt="2023-08-17T23:11:57.683" v="3"/>
        <pc:sldMkLst>
          <pc:docMk/>
          <pc:sldMk cId="2339989908" sldId="415"/>
        </pc:sldMkLst>
      </pc:sldChg>
      <pc:sldChg chg="add">
        <pc:chgData name="ALINE FRANCISCA DOS SANTOS" userId="519eab2d-ae62-4297-b413-d3e0f8b1c1c8" providerId="ADAL" clId="{C298579B-3381-4E0C-B1AB-825705E8EDF3}" dt="2023-08-17T23:11:57.683" v="3"/>
        <pc:sldMkLst>
          <pc:docMk/>
          <pc:sldMk cId="2925084042" sldId="416"/>
        </pc:sldMkLst>
      </pc:sldChg>
      <pc:sldChg chg="add">
        <pc:chgData name="ALINE FRANCISCA DOS SANTOS" userId="519eab2d-ae62-4297-b413-d3e0f8b1c1c8" providerId="ADAL" clId="{C298579B-3381-4E0C-B1AB-825705E8EDF3}" dt="2023-08-17T23:11:57.683" v="3"/>
        <pc:sldMkLst>
          <pc:docMk/>
          <pc:sldMk cId="1845797599" sldId="417"/>
        </pc:sldMkLst>
      </pc:sldChg>
      <pc:sldChg chg="add">
        <pc:chgData name="ALINE FRANCISCA DOS SANTOS" userId="519eab2d-ae62-4297-b413-d3e0f8b1c1c8" providerId="ADAL" clId="{C298579B-3381-4E0C-B1AB-825705E8EDF3}" dt="2023-08-17T23:11:57.683" v="3"/>
        <pc:sldMkLst>
          <pc:docMk/>
          <pc:sldMk cId="1383655304" sldId="418"/>
        </pc:sldMkLst>
      </pc:sldChg>
      <pc:sldChg chg="add">
        <pc:chgData name="ALINE FRANCISCA DOS SANTOS" userId="519eab2d-ae62-4297-b413-d3e0f8b1c1c8" providerId="ADAL" clId="{C298579B-3381-4E0C-B1AB-825705E8EDF3}" dt="2023-08-17T23:11:57.683" v="3"/>
        <pc:sldMkLst>
          <pc:docMk/>
          <pc:sldMk cId="1716207994" sldId="419"/>
        </pc:sldMkLst>
      </pc:sldChg>
      <pc:sldChg chg="add">
        <pc:chgData name="ALINE FRANCISCA DOS SANTOS" userId="519eab2d-ae62-4297-b413-d3e0f8b1c1c8" providerId="ADAL" clId="{C298579B-3381-4E0C-B1AB-825705E8EDF3}" dt="2023-08-17T23:11:57.683" v="3"/>
        <pc:sldMkLst>
          <pc:docMk/>
          <pc:sldMk cId="4159673611" sldId="420"/>
        </pc:sldMkLst>
      </pc:sldChg>
      <pc:sldChg chg="add">
        <pc:chgData name="ALINE FRANCISCA DOS SANTOS" userId="519eab2d-ae62-4297-b413-d3e0f8b1c1c8" providerId="ADAL" clId="{C298579B-3381-4E0C-B1AB-825705E8EDF3}" dt="2023-08-17T23:11:57.683" v="3"/>
        <pc:sldMkLst>
          <pc:docMk/>
          <pc:sldMk cId="2784939266" sldId="421"/>
        </pc:sldMkLst>
      </pc:sldChg>
      <pc:sldChg chg="add">
        <pc:chgData name="ALINE FRANCISCA DOS SANTOS" userId="519eab2d-ae62-4297-b413-d3e0f8b1c1c8" providerId="ADAL" clId="{C298579B-3381-4E0C-B1AB-825705E8EDF3}" dt="2023-08-17T23:11:57.683" v="3"/>
        <pc:sldMkLst>
          <pc:docMk/>
          <pc:sldMk cId="2550597057" sldId="422"/>
        </pc:sldMkLst>
      </pc:sldChg>
      <pc:sldChg chg="add">
        <pc:chgData name="ALINE FRANCISCA DOS SANTOS" userId="519eab2d-ae62-4297-b413-d3e0f8b1c1c8" providerId="ADAL" clId="{C298579B-3381-4E0C-B1AB-825705E8EDF3}" dt="2023-08-17T23:11:57.683" v="3"/>
        <pc:sldMkLst>
          <pc:docMk/>
          <pc:sldMk cId="1447985907" sldId="423"/>
        </pc:sldMkLst>
      </pc:sldChg>
      <pc:sldChg chg="add">
        <pc:chgData name="ALINE FRANCISCA DOS SANTOS" userId="519eab2d-ae62-4297-b413-d3e0f8b1c1c8" providerId="ADAL" clId="{C298579B-3381-4E0C-B1AB-825705E8EDF3}" dt="2023-08-17T23:11:57.683" v="3"/>
        <pc:sldMkLst>
          <pc:docMk/>
          <pc:sldMk cId="2327833513" sldId="424"/>
        </pc:sldMkLst>
      </pc:sldChg>
      <pc:sldChg chg="add">
        <pc:chgData name="ALINE FRANCISCA DOS SANTOS" userId="519eab2d-ae62-4297-b413-d3e0f8b1c1c8" providerId="ADAL" clId="{C298579B-3381-4E0C-B1AB-825705E8EDF3}" dt="2023-08-17T23:11:57.683" v="3"/>
        <pc:sldMkLst>
          <pc:docMk/>
          <pc:sldMk cId="1358130377" sldId="425"/>
        </pc:sldMkLst>
      </pc:sldChg>
      <pc:sldChg chg="add">
        <pc:chgData name="ALINE FRANCISCA DOS SANTOS" userId="519eab2d-ae62-4297-b413-d3e0f8b1c1c8" providerId="ADAL" clId="{C298579B-3381-4E0C-B1AB-825705E8EDF3}" dt="2023-08-17T23:11:57.683" v="3"/>
        <pc:sldMkLst>
          <pc:docMk/>
          <pc:sldMk cId="623423397" sldId="426"/>
        </pc:sldMkLst>
      </pc:sldChg>
      <pc:sldChg chg="add">
        <pc:chgData name="ALINE FRANCISCA DOS SANTOS" userId="519eab2d-ae62-4297-b413-d3e0f8b1c1c8" providerId="ADAL" clId="{C298579B-3381-4E0C-B1AB-825705E8EDF3}" dt="2023-08-17T23:11:57.683" v="3"/>
        <pc:sldMkLst>
          <pc:docMk/>
          <pc:sldMk cId="898761053" sldId="427"/>
        </pc:sldMkLst>
      </pc:sldChg>
      <pc:sldChg chg="add">
        <pc:chgData name="ALINE FRANCISCA DOS SANTOS" userId="519eab2d-ae62-4297-b413-d3e0f8b1c1c8" providerId="ADAL" clId="{C298579B-3381-4E0C-B1AB-825705E8EDF3}" dt="2023-08-17T23:11:57.683" v="3"/>
        <pc:sldMkLst>
          <pc:docMk/>
          <pc:sldMk cId="2219090211" sldId="428"/>
        </pc:sldMkLst>
      </pc:sldChg>
      <pc:sldMasterChg chg="delSldLayout">
        <pc:chgData name="ALINE FRANCISCA DOS SANTOS" userId="519eab2d-ae62-4297-b413-d3e0f8b1c1c8" providerId="ADAL" clId="{C298579B-3381-4E0C-B1AB-825705E8EDF3}" dt="2023-08-17T23:07:51.452" v="1" actId="47"/>
        <pc:sldMasterMkLst>
          <pc:docMk/>
          <pc:sldMasterMk cId="0" sldId="2147483672"/>
        </pc:sldMasterMkLst>
        <pc:sldLayoutChg chg="del">
          <pc:chgData name="ALINE FRANCISCA DOS SANTOS" userId="519eab2d-ae62-4297-b413-d3e0f8b1c1c8" providerId="ADAL" clId="{C298579B-3381-4E0C-B1AB-825705E8EDF3}" dt="2023-08-17T23:07:51.452" v="1" actId="47"/>
          <pc:sldLayoutMkLst>
            <pc:docMk/>
            <pc:sldMasterMk cId="0" sldId="2147483672"/>
            <pc:sldLayoutMk cId="0" sldId="2147483663"/>
          </pc:sldLayoutMkLst>
        </pc:sldLayoutChg>
      </pc:sldMasterChg>
    </pc:docChg>
  </pc:docChgLst>
  <pc:docChgLst>
    <pc:chgData name="ALINE FRANCISCA DOS SANTOS" userId="S::aline.santos793@etec.sp.gov.br::519eab2d-ae62-4297-b413-d3e0f8b1c1c8" providerId="AD" clId="Web-{3DD5CDC9-D1C7-43CD-9681-BEC99296FD94}"/>
    <pc:docChg chg="addSld delSld modSld">
      <pc:chgData name="ALINE FRANCISCA DOS SANTOS" userId="S::aline.santos793@etec.sp.gov.br::519eab2d-ae62-4297-b413-d3e0f8b1c1c8" providerId="AD" clId="Web-{3DD5CDC9-D1C7-43CD-9681-BEC99296FD94}" dt="2023-08-30T18:43:52.982" v="3"/>
      <pc:docMkLst>
        <pc:docMk/>
      </pc:docMkLst>
      <pc:sldChg chg="addSp delSp add del">
        <pc:chgData name="ALINE FRANCISCA DOS SANTOS" userId="S::aline.santos793@etec.sp.gov.br::519eab2d-ae62-4297-b413-d3e0f8b1c1c8" providerId="AD" clId="Web-{3DD5CDC9-D1C7-43CD-9681-BEC99296FD94}" dt="2023-08-30T18:43:52.982" v="3"/>
        <pc:sldMkLst>
          <pc:docMk/>
          <pc:sldMk cId="3251276837" sldId="350"/>
        </pc:sldMkLst>
        <pc:picChg chg="add del">
          <ac:chgData name="ALINE FRANCISCA DOS SANTOS" userId="S::aline.santos793@etec.sp.gov.br::519eab2d-ae62-4297-b413-d3e0f8b1c1c8" providerId="AD" clId="Web-{3DD5CDC9-D1C7-43CD-9681-BEC99296FD94}" dt="2023-08-30T18:43:52.982" v="3"/>
          <ac:picMkLst>
            <pc:docMk/>
            <pc:sldMk cId="3251276837" sldId="350"/>
            <ac:picMk id="4" creationId="{E4FE7EF4-7F34-49B0-A9C8-DE0487B4B6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4980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7847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013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799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2421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70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2034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389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1360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0515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871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2742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4163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0591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3279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515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64287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9300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9536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08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620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502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5866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923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349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6557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239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2085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6525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2973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7977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33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0172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7284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936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9140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2255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59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9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074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25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25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454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129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96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52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31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61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694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379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cc9050bdf8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cc9050bdf8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de8bc5b3b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de8bc5b3b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878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7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754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40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9494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571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049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332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56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928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466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829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770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7181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899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315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297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349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704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7777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6063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603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658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85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435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1737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3318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6443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352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7481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552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4268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331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650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227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164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7832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2457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962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1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2394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9477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3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9957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1495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7329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0145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489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25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7121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3775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26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3312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073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1168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1698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050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9072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7596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3933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16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8419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0722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865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323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567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031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2333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76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3667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8384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7039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4889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1646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8163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c9050bdf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91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8"/>
        <p:cNvGrpSpPr/>
        <p:nvPr/>
      </p:nvGrpSpPr>
      <p:grpSpPr>
        <a:xfrm>
          <a:off x="0" y="0"/>
          <a:ext cx="0" cy="0"/>
          <a:chOff x="0" y="0"/>
          <a:chExt cx="0" cy="0"/>
        </a:xfrm>
      </p:grpSpPr>
      <p:grpSp>
        <p:nvGrpSpPr>
          <p:cNvPr id="109" name="Google Shape;109;p16"/>
          <p:cNvGrpSpPr/>
          <p:nvPr/>
        </p:nvGrpSpPr>
        <p:grpSpPr>
          <a:xfrm>
            <a:off x="396500" y="170424"/>
            <a:ext cx="8360126" cy="4398447"/>
            <a:chOff x="1054783" y="1029605"/>
            <a:chExt cx="7587010" cy="3902100"/>
          </a:xfrm>
        </p:grpSpPr>
        <p:sp>
          <p:nvSpPr>
            <p:cNvPr id="110" name="Google Shape;110;p1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6"/>
          <p:cNvSpPr txBox="1">
            <a:spLocks noGrp="1"/>
          </p:cNvSpPr>
          <p:nvPr>
            <p:ph type="title"/>
          </p:nvPr>
        </p:nvSpPr>
        <p:spPr>
          <a:xfrm>
            <a:off x="720000" y="1448625"/>
            <a:ext cx="22572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3" name="Google Shape;113;p16"/>
          <p:cNvSpPr txBox="1">
            <a:spLocks noGrp="1"/>
          </p:cNvSpPr>
          <p:nvPr>
            <p:ph type="subTitle" idx="1"/>
          </p:nvPr>
        </p:nvSpPr>
        <p:spPr>
          <a:xfrm>
            <a:off x="720176" y="1807975"/>
            <a:ext cx="22572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6"/>
          <p:cNvSpPr txBox="1">
            <a:spLocks noGrp="1"/>
          </p:cNvSpPr>
          <p:nvPr>
            <p:ph type="title" idx="2"/>
          </p:nvPr>
        </p:nvSpPr>
        <p:spPr>
          <a:xfrm>
            <a:off x="3491775"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5" name="Google Shape;115;p16"/>
          <p:cNvSpPr txBox="1">
            <a:spLocks noGrp="1"/>
          </p:cNvSpPr>
          <p:nvPr>
            <p:ph type="subTitle" idx="3"/>
          </p:nvPr>
        </p:nvSpPr>
        <p:spPr>
          <a:xfrm>
            <a:off x="3491950" y="1807325"/>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6"/>
          <p:cNvSpPr txBox="1">
            <a:spLocks noGrp="1"/>
          </p:cNvSpPr>
          <p:nvPr>
            <p:ph type="title" idx="4"/>
          </p:nvPr>
        </p:nvSpPr>
        <p:spPr>
          <a:xfrm>
            <a:off x="6162250"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5"/>
          </p:nvPr>
        </p:nvSpPr>
        <p:spPr>
          <a:xfrm>
            <a:off x="6162250" y="1808000"/>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6"/>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9" name="Google Shape;119;p1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163"/>
        <p:cNvGrpSpPr/>
        <p:nvPr/>
      </p:nvGrpSpPr>
      <p:grpSpPr>
        <a:xfrm>
          <a:off x="0" y="0"/>
          <a:ext cx="0" cy="0"/>
          <a:chOff x="0" y="0"/>
          <a:chExt cx="0" cy="0"/>
        </a:xfrm>
      </p:grpSpPr>
      <p:grpSp>
        <p:nvGrpSpPr>
          <p:cNvPr id="164" name="Google Shape;164;p20"/>
          <p:cNvGrpSpPr/>
          <p:nvPr/>
        </p:nvGrpSpPr>
        <p:grpSpPr>
          <a:xfrm>
            <a:off x="396500" y="170424"/>
            <a:ext cx="8360126" cy="4398447"/>
            <a:chOff x="1054783" y="1029605"/>
            <a:chExt cx="7587010" cy="3902100"/>
          </a:xfrm>
        </p:grpSpPr>
        <p:sp>
          <p:nvSpPr>
            <p:cNvPr id="165" name="Google Shape;165;p2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0"/>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8" name="Google Shape;168;p2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4" name="Google Shape;44;p7"/>
          <p:cNvGrpSpPr/>
          <p:nvPr/>
        </p:nvGrpSpPr>
        <p:grpSpPr>
          <a:xfrm>
            <a:off x="396500" y="170424"/>
            <a:ext cx="8360126" cy="4398447"/>
            <a:chOff x="1054783" y="1029605"/>
            <a:chExt cx="7587010" cy="3902100"/>
          </a:xfrm>
        </p:grpSpPr>
        <p:sp>
          <p:nvSpPr>
            <p:cNvPr id="45" name="Google Shape;45;p7"/>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7"/>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8" name="Google Shape;48;p7"/>
          <p:cNvSpPr txBox="1">
            <a:spLocks noGrp="1"/>
          </p:cNvSpPr>
          <p:nvPr>
            <p:ph type="body" idx="1"/>
          </p:nvPr>
        </p:nvSpPr>
        <p:spPr>
          <a:xfrm>
            <a:off x="720000" y="1244275"/>
            <a:ext cx="3692400" cy="2955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4"/>
              </a:buClr>
              <a:buSzPts val="1200"/>
              <a:buAutoNum type="arabicPeriod"/>
              <a:defRPr/>
            </a:lvl1pPr>
            <a:lvl2pPr marL="914400" lvl="1" indent="-304800" rtl="0">
              <a:spcBef>
                <a:spcPts val="0"/>
              </a:spcBef>
              <a:spcAft>
                <a:spcPts val="0"/>
              </a:spcAft>
              <a:buClr>
                <a:srgbClr val="E76A28"/>
              </a:buClr>
              <a:buSzPts val="1200"/>
              <a:buFont typeface="Nunito Light"/>
              <a:buAutoNum type="alphaLcPeriod"/>
              <a:defRPr/>
            </a:lvl2pPr>
            <a:lvl3pPr marL="1371600" lvl="2" indent="-304800" rtl="0">
              <a:spcBef>
                <a:spcPts val="0"/>
              </a:spcBef>
              <a:spcAft>
                <a:spcPts val="0"/>
              </a:spcAft>
              <a:buClr>
                <a:srgbClr val="E76A28"/>
              </a:buClr>
              <a:buSzPts val="1200"/>
              <a:buFont typeface="Nunito Light"/>
              <a:buAutoNum type="romanLcPeriod"/>
              <a:defRPr sz="1300"/>
            </a:lvl3pPr>
            <a:lvl4pPr marL="1828800" lvl="3" indent="-304800" rtl="0">
              <a:spcBef>
                <a:spcPts val="0"/>
              </a:spcBef>
              <a:spcAft>
                <a:spcPts val="0"/>
              </a:spcAft>
              <a:buClr>
                <a:srgbClr val="E76A28"/>
              </a:buClr>
              <a:buSzPts val="1200"/>
              <a:buFont typeface="Nunito Light"/>
              <a:buAutoNum type="arabicPeriod"/>
              <a:defRPr sz="1300"/>
            </a:lvl4pPr>
            <a:lvl5pPr marL="2286000" lvl="4" indent="-304800" rtl="0">
              <a:spcBef>
                <a:spcPts val="0"/>
              </a:spcBef>
              <a:spcAft>
                <a:spcPts val="0"/>
              </a:spcAft>
              <a:buClr>
                <a:srgbClr val="E76A28"/>
              </a:buClr>
              <a:buSzPts val="1200"/>
              <a:buFont typeface="Nunito Light"/>
              <a:buAutoNum type="alphaLcPeriod"/>
              <a:defRPr sz="1300"/>
            </a:lvl5pPr>
            <a:lvl6pPr marL="2743200" lvl="5" indent="-304800" rtl="0">
              <a:spcBef>
                <a:spcPts val="0"/>
              </a:spcBef>
              <a:spcAft>
                <a:spcPts val="0"/>
              </a:spcAft>
              <a:buClr>
                <a:srgbClr val="999999"/>
              </a:buClr>
              <a:buSzPts val="1200"/>
              <a:buFont typeface="Nunito Light"/>
              <a:buAutoNum type="romanLcPeriod"/>
              <a:defRPr sz="1300"/>
            </a:lvl6pPr>
            <a:lvl7pPr marL="3200400" lvl="6" indent="-304800" rtl="0">
              <a:spcBef>
                <a:spcPts val="0"/>
              </a:spcBef>
              <a:spcAft>
                <a:spcPts val="0"/>
              </a:spcAft>
              <a:buClr>
                <a:srgbClr val="999999"/>
              </a:buClr>
              <a:buSzPts val="1200"/>
              <a:buFont typeface="Nunito Light"/>
              <a:buAutoNum type="arabicPeriod"/>
              <a:defRPr sz="1300"/>
            </a:lvl7pPr>
            <a:lvl8pPr marL="3657600" lvl="7" indent="-304800" rtl="0">
              <a:spcBef>
                <a:spcPts val="0"/>
              </a:spcBef>
              <a:spcAft>
                <a:spcPts val="0"/>
              </a:spcAft>
              <a:buClr>
                <a:srgbClr val="999999"/>
              </a:buClr>
              <a:buSzPts val="1200"/>
              <a:buFont typeface="Nunito Light"/>
              <a:buAutoNum type="alphaLcPeriod"/>
              <a:defRPr sz="1300"/>
            </a:lvl8pPr>
            <a:lvl9pPr marL="4114800" lvl="8" indent="-304800" rtl="0">
              <a:spcBef>
                <a:spcPts val="0"/>
              </a:spcBef>
              <a:spcAft>
                <a:spcPts val="0"/>
              </a:spcAft>
              <a:buClr>
                <a:srgbClr val="999999"/>
              </a:buClr>
              <a:buSzPts val="1200"/>
              <a:buFont typeface="Nunito Light"/>
              <a:buAutoNum type="romanLcPeriod"/>
              <a:defRPr sz="1300"/>
            </a:lvl9pPr>
          </a:lstStyle>
          <a:p>
            <a:endParaRPr/>
          </a:p>
        </p:txBody>
      </p:sp>
      <p:sp>
        <p:nvSpPr>
          <p:cNvPr id="49" name="Google Shape;49;p7"/>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hasCustomPrompt="1"/>
          </p:nvPr>
        </p:nvSpPr>
        <p:spPr>
          <a:xfrm>
            <a:off x="3030250" y="1291525"/>
            <a:ext cx="4711500" cy="11982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6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1" name="Google Shape;71;p11"/>
          <p:cNvSpPr txBox="1">
            <a:spLocks noGrp="1"/>
          </p:cNvSpPr>
          <p:nvPr>
            <p:ph type="subTitle" idx="1"/>
          </p:nvPr>
        </p:nvSpPr>
        <p:spPr>
          <a:xfrm>
            <a:off x="4173275" y="3581850"/>
            <a:ext cx="3169800" cy="67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2" name="Google Shape;72;p1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73" name="Google Shape;73;p1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6" r:id="rId12"/>
    <p:sldLayoutId id="2147483668"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1.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sp>
        <p:nvSpPr>
          <p:cNvPr id="218" name="Google Shape;218;p27"/>
          <p:cNvSpPr txBox="1"/>
          <p:nvPr/>
        </p:nvSpPr>
        <p:spPr>
          <a:xfrm>
            <a:off x="5944925" y="2640622"/>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dk1"/>
                </a:solidFill>
                <a:latin typeface="Quantico"/>
                <a:ea typeface="Quantico"/>
                <a:cs typeface="Quantico"/>
                <a:sym typeface="Quantico"/>
              </a:rPr>
              <a:t>/&gt;</a:t>
            </a:r>
            <a:endParaRPr sz="3600" dirty="0">
              <a:solidFill>
                <a:schemeClr val="dk1"/>
              </a:solidFill>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220" name="Google Shape;220;p27"/>
          <p:cNvSpPr txBox="1">
            <a:spLocks noGrp="1"/>
          </p:cNvSpPr>
          <p:nvPr>
            <p:ph type="ctrTitle"/>
          </p:nvPr>
        </p:nvSpPr>
        <p:spPr>
          <a:xfrm>
            <a:off x="1789399" y="1569622"/>
            <a:ext cx="4388207"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2"/>
                </a:solidFill>
              </a:rPr>
              <a:t>UC09 – Desenvolver Algoritmos</a:t>
            </a:r>
            <a:br>
              <a:rPr lang="en" sz="2800" dirty="0">
                <a:solidFill>
                  <a:schemeClr val="accent2"/>
                </a:solidFill>
              </a:rPr>
            </a:br>
            <a:br>
              <a:rPr lang="en" sz="2800" dirty="0">
                <a:solidFill>
                  <a:schemeClr val="accent2"/>
                </a:solidFill>
              </a:rPr>
            </a:br>
            <a:r>
              <a:rPr lang="en" sz="2800" dirty="0">
                <a:solidFill>
                  <a:schemeClr val="tx1"/>
                </a:solidFill>
              </a:rPr>
              <a:t>PYTHON COM</a:t>
            </a:r>
            <a:br>
              <a:rPr lang="en" sz="2800" dirty="0">
                <a:solidFill>
                  <a:schemeClr val="tx1"/>
                </a:solidFill>
              </a:rPr>
            </a:br>
            <a:r>
              <a:rPr lang="en" sz="2800" dirty="0">
                <a:solidFill>
                  <a:schemeClr val="tx1"/>
                </a:solidFill>
              </a:rPr>
              <a:t>ARDUINO</a:t>
            </a:r>
            <a:endParaRPr sz="2800" dirty="0">
              <a:solidFill>
                <a:schemeClr val="tx1"/>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Aline Francisca</a:t>
            </a:r>
          </a:p>
          <a:p>
            <a:pPr marL="0" lvl="0" indent="0" algn="l" rtl="0">
              <a:spcBef>
                <a:spcPts val="0"/>
              </a:spcBef>
              <a:spcAft>
                <a:spcPts val="0"/>
              </a:spcAft>
              <a:buNone/>
            </a:pPr>
            <a:r>
              <a:rPr lang="en" dirty="0"/>
              <a:t>Marcos Costa</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MICROCONTROLADORES</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t>Fluxograma - Simbologia</a:t>
            </a:r>
            <a:endParaRPr dirty="0"/>
          </a:p>
        </p:txBody>
      </p:sp>
      <p:sp>
        <p:nvSpPr>
          <p:cNvPr id="302" name="Google Shape;302;p33"/>
          <p:cNvSpPr txBox="1"/>
          <p:nvPr/>
        </p:nvSpPr>
        <p:spPr>
          <a:xfrm>
            <a:off x="71559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grpSp>
        <p:nvGrpSpPr>
          <p:cNvPr id="2" name="Agrupar 1">
            <a:extLst>
              <a:ext uri="{FF2B5EF4-FFF2-40B4-BE49-F238E27FC236}">
                <a16:creationId xmlns:a16="http://schemas.microsoft.com/office/drawing/2014/main" id="{9D87A9F8-6899-89DC-0DC7-C70DAF93BED3}"/>
              </a:ext>
            </a:extLst>
          </p:cNvPr>
          <p:cNvGrpSpPr/>
          <p:nvPr/>
        </p:nvGrpSpPr>
        <p:grpSpPr>
          <a:xfrm>
            <a:off x="510603" y="1331381"/>
            <a:ext cx="8091531" cy="1341970"/>
            <a:chOff x="1816506" y="2228349"/>
            <a:chExt cx="8091531" cy="1341970"/>
          </a:xfrm>
        </p:grpSpPr>
        <p:grpSp>
          <p:nvGrpSpPr>
            <p:cNvPr id="3" name="Agrupar 2">
              <a:extLst>
                <a:ext uri="{FF2B5EF4-FFF2-40B4-BE49-F238E27FC236}">
                  <a16:creationId xmlns:a16="http://schemas.microsoft.com/office/drawing/2014/main" id="{FD3E321D-634D-5E61-8BD0-AAA076464174}"/>
                </a:ext>
              </a:extLst>
            </p:cNvPr>
            <p:cNvGrpSpPr/>
            <p:nvPr/>
          </p:nvGrpSpPr>
          <p:grpSpPr>
            <a:xfrm>
              <a:off x="1816506" y="2386615"/>
              <a:ext cx="8091531" cy="1183704"/>
              <a:chOff x="1816506" y="2386615"/>
              <a:chExt cx="8091531" cy="1183704"/>
            </a:xfrm>
          </p:grpSpPr>
          <p:sp>
            <p:nvSpPr>
              <p:cNvPr id="14" name="CaixaDeTexto 13">
                <a:extLst>
                  <a:ext uri="{FF2B5EF4-FFF2-40B4-BE49-F238E27FC236}">
                    <a16:creationId xmlns:a16="http://schemas.microsoft.com/office/drawing/2014/main" id="{F4710003-7106-0088-A3F8-76B66F75A10B}"/>
                  </a:ext>
                </a:extLst>
              </p:cNvPr>
              <p:cNvSpPr txBox="1"/>
              <p:nvPr/>
            </p:nvSpPr>
            <p:spPr>
              <a:xfrm>
                <a:off x="1816506" y="3047099"/>
                <a:ext cx="1763624" cy="523220"/>
              </a:xfrm>
              <a:prstGeom prst="rect">
                <a:avLst/>
              </a:prstGeom>
              <a:noFill/>
            </p:spPr>
            <p:txBody>
              <a:bodyPr wrap="none" rtlCol="0">
                <a:spAutoFit/>
              </a:bodyPr>
              <a:lstStyle/>
              <a:p>
                <a:r>
                  <a:rPr lang="pt-BR" sz="2800" b="1" dirty="0">
                    <a:solidFill>
                      <a:schemeClr val="accent1">
                        <a:lumMod val="75000"/>
                      </a:schemeClr>
                    </a:solidFill>
                    <a:latin typeface="Quantico" panose="020B0604020202020204" charset="0"/>
                  </a:rPr>
                  <a:t>Conector</a:t>
                </a:r>
              </a:p>
            </p:txBody>
          </p:sp>
          <p:sp>
            <p:nvSpPr>
              <p:cNvPr id="15" name="CaixaDeTexto 14">
                <a:extLst>
                  <a:ext uri="{FF2B5EF4-FFF2-40B4-BE49-F238E27FC236}">
                    <a16:creationId xmlns:a16="http://schemas.microsoft.com/office/drawing/2014/main" id="{288B8941-61A5-B7CE-FF65-26046604EEAB}"/>
                  </a:ext>
                </a:extLst>
              </p:cNvPr>
              <p:cNvSpPr txBox="1"/>
              <p:nvPr/>
            </p:nvSpPr>
            <p:spPr>
              <a:xfrm>
                <a:off x="4084215" y="2386615"/>
                <a:ext cx="5823822" cy="461665"/>
              </a:xfrm>
              <a:prstGeom prst="rect">
                <a:avLst/>
              </a:prstGeom>
              <a:noFill/>
            </p:spPr>
            <p:txBody>
              <a:bodyPr wrap="square" rtlCol="0">
                <a:spAutoFit/>
              </a:bodyPr>
              <a:lstStyle/>
              <a:p>
                <a:pPr algn="just"/>
                <a:r>
                  <a:rPr lang="pt-BR" sz="2400" dirty="0">
                    <a:solidFill>
                      <a:schemeClr val="accent1">
                        <a:lumMod val="75000"/>
                      </a:schemeClr>
                    </a:solidFill>
                    <a:latin typeface="Quantico" panose="020B0604020202020204" charset="0"/>
                    <a:cs typeface="Arial" panose="020B0604020202020204" pitchFamily="34" charset="0"/>
                  </a:rPr>
                  <a:t>Indica conexão de fluxo em uma página.</a:t>
                </a:r>
              </a:p>
            </p:txBody>
          </p:sp>
        </p:grpSp>
        <p:sp>
          <p:nvSpPr>
            <p:cNvPr id="13" name="Elipse 12">
              <a:extLst>
                <a:ext uri="{FF2B5EF4-FFF2-40B4-BE49-F238E27FC236}">
                  <a16:creationId xmlns:a16="http://schemas.microsoft.com/office/drawing/2014/main" id="{CA21CF17-38A8-1EE5-1653-43E6545DD056}"/>
                </a:ext>
              </a:extLst>
            </p:cNvPr>
            <p:cNvSpPr/>
            <p:nvPr/>
          </p:nvSpPr>
          <p:spPr>
            <a:xfrm>
              <a:off x="2177143" y="2228349"/>
              <a:ext cx="812800" cy="671305"/>
            </a:xfrm>
            <a:prstGeom prst="ellipse">
              <a:avLst/>
            </a:prstGeom>
            <a:noFill/>
            <a:ln w="38100"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a:solidFill>
                  <a:srgbClr val="FF0000"/>
                </a:solidFill>
                <a:latin typeface="Quantico" panose="020B0604020202020204" charset="0"/>
              </a:endParaRPr>
            </a:p>
          </p:txBody>
        </p:sp>
      </p:grpSp>
      <p:grpSp>
        <p:nvGrpSpPr>
          <p:cNvPr id="16" name="Agrupar 15">
            <a:extLst>
              <a:ext uri="{FF2B5EF4-FFF2-40B4-BE49-F238E27FC236}">
                <a16:creationId xmlns:a16="http://schemas.microsoft.com/office/drawing/2014/main" id="{B79EF6E4-9162-2D78-5354-97655E6F29C9}"/>
              </a:ext>
            </a:extLst>
          </p:cNvPr>
          <p:cNvGrpSpPr/>
          <p:nvPr/>
        </p:nvGrpSpPr>
        <p:grpSpPr>
          <a:xfrm>
            <a:off x="499314" y="3031765"/>
            <a:ext cx="8145372" cy="1374439"/>
            <a:chOff x="1816506" y="4559511"/>
            <a:chExt cx="8145372" cy="1374439"/>
          </a:xfrm>
        </p:grpSpPr>
        <p:grpSp>
          <p:nvGrpSpPr>
            <p:cNvPr id="17" name="Agrupar 16">
              <a:extLst>
                <a:ext uri="{FF2B5EF4-FFF2-40B4-BE49-F238E27FC236}">
                  <a16:creationId xmlns:a16="http://schemas.microsoft.com/office/drawing/2014/main" id="{DAC7D8E4-D820-0492-4911-B869737ECCAC}"/>
                </a:ext>
              </a:extLst>
            </p:cNvPr>
            <p:cNvGrpSpPr/>
            <p:nvPr/>
          </p:nvGrpSpPr>
          <p:grpSpPr>
            <a:xfrm>
              <a:off x="1816506" y="4719935"/>
              <a:ext cx="8145372" cy="1214015"/>
              <a:chOff x="1651006" y="2517867"/>
              <a:chExt cx="8145372" cy="1214015"/>
            </a:xfrm>
          </p:grpSpPr>
          <p:sp>
            <p:nvSpPr>
              <p:cNvPr id="19" name="CaixaDeTexto 18">
                <a:extLst>
                  <a:ext uri="{FF2B5EF4-FFF2-40B4-BE49-F238E27FC236}">
                    <a16:creationId xmlns:a16="http://schemas.microsoft.com/office/drawing/2014/main" id="{5E66B1BD-121F-B9B9-34F4-E13A4DBAEDD9}"/>
                  </a:ext>
                </a:extLst>
              </p:cNvPr>
              <p:cNvSpPr txBox="1"/>
              <p:nvPr/>
            </p:nvSpPr>
            <p:spPr>
              <a:xfrm>
                <a:off x="1651006" y="3208662"/>
                <a:ext cx="1755609" cy="523220"/>
              </a:xfrm>
              <a:prstGeom prst="rect">
                <a:avLst/>
              </a:prstGeom>
              <a:noFill/>
            </p:spPr>
            <p:txBody>
              <a:bodyPr wrap="none" rtlCol="0">
                <a:spAutoFit/>
              </a:bodyPr>
              <a:lstStyle/>
              <a:p>
                <a:r>
                  <a:rPr lang="pt-BR" sz="2800" b="1" dirty="0">
                    <a:solidFill>
                      <a:srgbClr val="00B0F0"/>
                    </a:solidFill>
                    <a:latin typeface="Quantico" panose="020B0604020202020204" charset="0"/>
                  </a:rPr>
                  <a:t>Conector</a:t>
                </a:r>
              </a:p>
            </p:txBody>
          </p:sp>
          <p:sp>
            <p:nvSpPr>
              <p:cNvPr id="20" name="CaixaDeTexto 19">
                <a:extLst>
                  <a:ext uri="{FF2B5EF4-FFF2-40B4-BE49-F238E27FC236}">
                    <a16:creationId xmlns:a16="http://schemas.microsoft.com/office/drawing/2014/main" id="{D1A05DB1-4230-6C0A-EF9A-80F005155D4C}"/>
                  </a:ext>
                </a:extLst>
              </p:cNvPr>
              <p:cNvSpPr txBox="1"/>
              <p:nvPr/>
            </p:nvSpPr>
            <p:spPr>
              <a:xfrm>
                <a:off x="3972556" y="2517867"/>
                <a:ext cx="5823822" cy="830997"/>
              </a:xfrm>
              <a:prstGeom prst="rect">
                <a:avLst/>
              </a:prstGeom>
              <a:noFill/>
            </p:spPr>
            <p:txBody>
              <a:bodyPr wrap="square" rtlCol="0">
                <a:spAutoFit/>
              </a:bodyPr>
              <a:lstStyle/>
              <a:p>
                <a:pPr algn="just"/>
                <a:r>
                  <a:rPr lang="pt-BR" sz="2400" dirty="0">
                    <a:solidFill>
                      <a:srgbClr val="00B0F0"/>
                    </a:solidFill>
                    <a:latin typeface="Quantico" panose="020B0604020202020204" charset="0"/>
                    <a:cs typeface="Arial" panose="020B0604020202020204" pitchFamily="34" charset="0"/>
                  </a:rPr>
                  <a:t>Indica 	conexão de fluxo em outra página.</a:t>
                </a:r>
              </a:p>
            </p:txBody>
          </p:sp>
        </p:grpSp>
        <p:sp>
          <p:nvSpPr>
            <p:cNvPr id="18" name="Fluxograma: Conector fora de Página 17">
              <a:extLst>
                <a:ext uri="{FF2B5EF4-FFF2-40B4-BE49-F238E27FC236}">
                  <a16:creationId xmlns:a16="http://schemas.microsoft.com/office/drawing/2014/main" id="{3EE76081-4431-33AC-8FAF-A6F6DD59826D}"/>
                </a:ext>
              </a:extLst>
            </p:cNvPr>
            <p:cNvSpPr/>
            <p:nvPr/>
          </p:nvSpPr>
          <p:spPr>
            <a:xfrm>
              <a:off x="2227943" y="4559511"/>
              <a:ext cx="711200" cy="723689"/>
            </a:xfrm>
            <a:prstGeom prst="flowChartOffpageConnector">
              <a:avLst/>
            </a:prstGeom>
            <a:noFill/>
            <a:ln w="38100"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a:solidFill>
                  <a:srgbClr val="FF0000"/>
                </a:solidFill>
                <a:latin typeface="Quantico" panose="020B0604020202020204" charset="0"/>
              </a:endParaRPr>
            </a:p>
          </p:txBody>
        </p:sp>
      </p:grpSp>
    </p:spTree>
    <p:extLst>
      <p:ext uri="{BB962C8B-B14F-4D97-AF65-F5344CB8AC3E}">
        <p14:creationId xmlns:p14="http://schemas.microsoft.com/office/powerpoint/2010/main" val="16229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Composta: </a:t>
            </a:r>
            <a:r>
              <a:rPr lang="pt-BR" sz="2400" b="1" dirty="0" err="1">
                <a:solidFill>
                  <a:srgbClr val="94EE6B"/>
                </a:solidFill>
                <a:latin typeface="Quantico" panose="020B0604020202020204" charset="0"/>
              </a:rPr>
              <a:t>if</a:t>
            </a:r>
            <a:r>
              <a:rPr lang="pt-BR" sz="2400" b="1" dirty="0">
                <a:solidFill>
                  <a:srgbClr val="94EE6B"/>
                </a:solidFill>
                <a:latin typeface="Quantico" panose="020B0604020202020204" charset="0"/>
              </a:rPr>
              <a:t> ... </a:t>
            </a:r>
            <a:r>
              <a:rPr lang="pt-BR" sz="2400" b="1" dirty="0" err="1">
                <a:solidFill>
                  <a:srgbClr val="94EE6B"/>
                </a:solidFill>
                <a:latin typeface="Quantico" panose="020B0604020202020204" charset="0"/>
              </a:rPr>
              <a:t>else</a:t>
            </a:r>
            <a:r>
              <a:rPr lang="pt-BR" sz="2400" b="1" dirty="0">
                <a:solidFill>
                  <a:srgbClr val="94EE6B"/>
                </a:solidFill>
                <a:latin typeface="Quantico" panose="020B0604020202020204" charset="0"/>
              </a:rPr>
              <a:t> (Se... Senão)</a:t>
            </a:r>
          </a:p>
          <a:p>
            <a:pPr marL="152400" indent="0" algn="just">
              <a:buClr>
                <a:srgbClr val="94EE6B"/>
              </a:buClr>
              <a:buNone/>
            </a:pPr>
            <a:r>
              <a:rPr lang="pt-BR" sz="2000" dirty="0">
                <a:solidFill>
                  <a:schemeClr val="tx1"/>
                </a:solidFill>
                <a:latin typeface="Quantico" panose="020B0604020202020204" charset="0"/>
              </a:rPr>
              <a:t>Sendo a condição Verdadeira, será executada a instrução que estiver posicionada entre as instruções </a:t>
            </a: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e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Sendo a condição Falsa, serão executados os comandos que estiverem posicionados entre as chaves logo após a instrução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a:t>
            </a:r>
          </a:p>
          <a:p>
            <a:pPr marL="152400" indent="0" algn="just">
              <a:buClr>
                <a:srgbClr val="94EE6B"/>
              </a:buClr>
              <a:buNone/>
            </a:pPr>
            <a:endParaRPr lang="pt-BR" sz="2000" dirty="0">
              <a:solidFill>
                <a:schemeClr val="tx1"/>
              </a:solidFill>
              <a:latin typeface="Quantico" panose="020B0604020202020204" charset="0"/>
            </a:endParaRPr>
          </a:p>
          <a:p>
            <a:pPr marL="152400" indent="0" algn="just">
              <a:buClr>
                <a:srgbClr val="94EE6B"/>
              </a:buClr>
              <a:buNone/>
            </a:pPr>
            <a:r>
              <a:rPr lang="pt-BR" sz="2000" dirty="0">
                <a:solidFill>
                  <a:schemeClr val="tx1"/>
                </a:solidFill>
                <a:latin typeface="Quantico" panose="020B0604020202020204" charset="0"/>
              </a:rPr>
              <a:t>Exemplo: Ler dois números, efetuar a soma deles e armazenar na variável X. Verificar se X for maior que 10 e informar ao usuário. </a:t>
            </a:r>
          </a:p>
        </p:txBody>
      </p:sp>
    </p:spTree>
    <p:extLst>
      <p:ext uri="{BB962C8B-B14F-4D97-AF65-F5344CB8AC3E}">
        <p14:creationId xmlns:p14="http://schemas.microsoft.com/office/powerpoint/2010/main" val="3502152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5" name="Imagem 4">
            <a:extLst>
              <a:ext uri="{FF2B5EF4-FFF2-40B4-BE49-F238E27FC236}">
                <a16:creationId xmlns:a16="http://schemas.microsoft.com/office/drawing/2014/main" id="{8423D78D-01C1-FE8F-B1D9-24D769072814}"/>
              </a:ext>
            </a:extLst>
          </p:cNvPr>
          <p:cNvPicPr>
            <a:picLocks noChangeAspect="1"/>
          </p:cNvPicPr>
          <p:nvPr/>
        </p:nvPicPr>
        <p:blipFill>
          <a:blip r:embed="rId3"/>
          <a:stretch>
            <a:fillRect/>
          </a:stretch>
        </p:blipFill>
        <p:spPr>
          <a:xfrm>
            <a:off x="975480" y="1604638"/>
            <a:ext cx="7346557" cy="2584684"/>
          </a:xfrm>
          <a:prstGeom prst="rect">
            <a:avLst/>
          </a:prstGeom>
        </p:spPr>
      </p:pic>
    </p:spTree>
    <p:extLst>
      <p:ext uri="{BB962C8B-B14F-4D97-AF65-F5344CB8AC3E}">
        <p14:creationId xmlns:p14="http://schemas.microsoft.com/office/powerpoint/2010/main" val="464806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381334" y="1134800"/>
            <a:ext cx="3242400" cy="1081236"/>
          </a:xfrm>
        </p:spPr>
        <p:txBody>
          <a:bodyPr/>
          <a:lstStyle/>
          <a:p>
            <a:pPr marL="152400" indent="0" algn="just">
              <a:buClr>
                <a:srgbClr val="94EE6B"/>
              </a:buClr>
              <a:buNone/>
            </a:pPr>
            <a:r>
              <a:rPr lang="pt-BR" sz="2000" dirty="0">
                <a:solidFill>
                  <a:schemeClr val="tx1"/>
                </a:solidFill>
                <a:latin typeface="Quantico" panose="020B0604020202020204" charset="0"/>
              </a:rPr>
              <a:t>Exemplo 2: Neste próximo exemplo, o usuário deverá informar 2 notas, o programa calculará a média e será apresentado na tela o resultado se foi aprovado ou reprovado, considerando a média maior ou igual a 7,0. </a:t>
            </a:r>
          </a:p>
        </p:txBody>
      </p:sp>
      <p:pic>
        <p:nvPicPr>
          <p:cNvPr id="5" name="Imagem 4">
            <a:extLst>
              <a:ext uri="{FF2B5EF4-FFF2-40B4-BE49-F238E27FC236}">
                <a16:creationId xmlns:a16="http://schemas.microsoft.com/office/drawing/2014/main" id="{4736F94F-23F5-3C79-A47C-0D547378C620}"/>
              </a:ext>
            </a:extLst>
          </p:cNvPr>
          <p:cNvPicPr>
            <a:picLocks noChangeAspect="1"/>
          </p:cNvPicPr>
          <p:nvPr/>
        </p:nvPicPr>
        <p:blipFill>
          <a:blip r:embed="rId3"/>
          <a:stretch>
            <a:fillRect/>
          </a:stretch>
        </p:blipFill>
        <p:spPr>
          <a:xfrm>
            <a:off x="3702801" y="1314463"/>
            <a:ext cx="4867954" cy="2333951"/>
          </a:xfrm>
          <a:prstGeom prst="rect">
            <a:avLst/>
          </a:prstGeom>
        </p:spPr>
      </p:pic>
    </p:spTree>
    <p:extLst>
      <p:ext uri="{BB962C8B-B14F-4D97-AF65-F5344CB8AC3E}">
        <p14:creationId xmlns:p14="http://schemas.microsoft.com/office/powerpoint/2010/main" val="27645001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Composta</a:t>
            </a:r>
          </a:p>
          <a:p>
            <a:pPr marL="152400" indent="0" algn="just">
              <a:buClr>
                <a:srgbClr val="94EE6B"/>
              </a:buClr>
              <a:buNone/>
            </a:pP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elif</a:t>
            </a: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Adicionalmente, se existir mais de uma condição alternativa que precisa ser verificada, devemos utilizar o </a:t>
            </a:r>
            <a:r>
              <a:rPr lang="pt-BR" sz="2000" dirty="0" err="1">
                <a:solidFill>
                  <a:schemeClr val="tx1"/>
                </a:solidFill>
                <a:latin typeface="Quantico" panose="020B0604020202020204" charset="0"/>
              </a:rPr>
              <a:t>elif</a:t>
            </a:r>
            <a:r>
              <a:rPr lang="pt-BR" sz="2000" dirty="0">
                <a:solidFill>
                  <a:schemeClr val="tx1"/>
                </a:solidFill>
                <a:latin typeface="Quantico" panose="020B0604020202020204" charset="0"/>
              </a:rPr>
              <a:t> para avaliar as expressões intermediárias antes de usar o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a:t>
            </a:r>
          </a:p>
        </p:txBody>
      </p:sp>
      <p:pic>
        <p:nvPicPr>
          <p:cNvPr id="3" name="Imagem 2">
            <a:extLst>
              <a:ext uri="{FF2B5EF4-FFF2-40B4-BE49-F238E27FC236}">
                <a16:creationId xmlns:a16="http://schemas.microsoft.com/office/drawing/2014/main" id="{739DF015-3D32-03A8-CE9F-932C3B3976FB}"/>
              </a:ext>
            </a:extLst>
          </p:cNvPr>
          <p:cNvPicPr>
            <a:picLocks noChangeAspect="1"/>
          </p:cNvPicPr>
          <p:nvPr/>
        </p:nvPicPr>
        <p:blipFill>
          <a:blip r:embed="rId3"/>
          <a:stretch>
            <a:fillRect/>
          </a:stretch>
        </p:blipFill>
        <p:spPr>
          <a:xfrm>
            <a:off x="1738252" y="2514092"/>
            <a:ext cx="5915851" cy="1867161"/>
          </a:xfrm>
          <a:prstGeom prst="rect">
            <a:avLst/>
          </a:prstGeom>
        </p:spPr>
      </p:pic>
    </p:spTree>
    <p:extLst>
      <p:ext uri="{BB962C8B-B14F-4D97-AF65-F5344CB8AC3E}">
        <p14:creationId xmlns:p14="http://schemas.microsoft.com/office/powerpoint/2010/main" val="21813847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Composta</a:t>
            </a:r>
          </a:p>
          <a:p>
            <a:pPr marL="152400" indent="0" algn="just">
              <a:buClr>
                <a:srgbClr val="94EE6B"/>
              </a:buClr>
              <a:buNone/>
            </a:pPr>
            <a:r>
              <a:rPr lang="pt-BR" sz="2000" dirty="0">
                <a:solidFill>
                  <a:schemeClr val="tx1"/>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Podemos também realizar combinações de condições usando os operadores lógicos, como por exemplo em vez de fazer uma estrutura encadeada de condições para saber se um número está entre outros números, podemos utilizar apenas uma única estrutura condicional e realizar esta operação. </a:t>
            </a:r>
          </a:p>
        </p:txBody>
      </p:sp>
    </p:spTree>
    <p:extLst>
      <p:ext uri="{BB962C8B-B14F-4D97-AF65-F5344CB8AC3E}">
        <p14:creationId xmlns:p14="http://schemas.microsoft.com/office/powerpoint/2010/main" val="1955728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Composta</a:t>
            </a:r>
          </a:p>
          <a:p>
            <a:pPr marL="152400" indent="0" algn="just">
              <a:buClr>
                <a:srgbClr val="94EE6B"/>
              </a:buClr>
              <a:buNone/>
            </a:pPr>
            <a:endParaRPr lang="pt-BR" sz="2000" dirty="0">
              <a:solidFill>
                <a:schemeClr val="tx1"/>
              </a:solidFill>
              <a:latin typeface="Quantico" panose="020B0604020202020204" charset="0"/>
            </a:endParaRPr>
          </a:p>
          <a:p>
            <a:pPr marL="152400" indent="0" algn="just">
              <a:buClr>
                <a:srgbClr val="94EE6B"/>
              </a:buClr>
              <a:buNone/>
            </a:pPr>
            <a:r>
              <a:rPr lang="pt-BR" sz="2000" b="1" dirty="0">
                <a:solidFill>
                  <a:schemeClr val="tx2">
                    <a:lumMod val="75000"/>
                  </a:schemeClr>
                </a:solidFill>
                <a:latin typeface="Quantico" panose="020B0604020202020204" charset="0"/>
              </a:rPr>
              <a:t>Condições encadeadas:</a:t>
            </a:r>
          </a:p>
          <a:p>
            <a:pPr marL="152400" indent="0" algn="just">
              <a:buClr>
                <a:srgbClr val="94EE6B"/>
              </a:buClr>
              <a:buNone/>
            </a:pP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(numero &gt;= X) :</a:t>
            </a:r>
          </a:p>
          <a:p>
            <a:pPr marL="152400" indent="0" algn="just">
              <a:buClr>
                <a:srgbClr val="94EE6B"/>
              </a:buClr>
              <a:buNone/>
            </a:pP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(numero &lt;= Y) : </a:t>
            </a:r>
          </a:p>
          <a:p>
            <a:pPr marL="152400" indent="0" algn="just">
              <a:buClr>
                <a:srgbClr val="94EE6B"/>
              </a:buClr>
              <a:buNone/>
            </a:pPr>
            <a:r>
              <a:rPr lang="pt-BR" sz="2000" dirty="0">
                <a:solidFill>
                  <a:schemeClr val="tx1"/>
                </a:solidFill>
                <a:latin typeface="Quantico" panose="020B0604020202020204" charset="0"/>
              </a:rPr>
              <a:t>		//número está no intervalo        </a:t>
            </a:r>
          </a:p>
          <a:p>
            <a:pPr marL="152400" indent="0" algn="just">
              <a:buClr>
                <a:srgbClr val="94EE6B"/>
              </a:buClr>
              <a:buNone/>
            </a:pP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            </a:t>
            </a:r>
          </a:p>
          <a:p>
            <a:pPr marL="152400" indent="0" algn="just">
              <a:buClr>
                <a:srgbClr val="94EE6B"/>
              </a:buClr>
              <a:buNone/>
            </a:pPr>
            <a:r>
              <a:rPr lang="pt-BR" sz="2000" dirty="0">
                <a:solidFill>
                  <a:schemeClr val="tx1"/>
                </a:solidFill>
                <a:latin typeface="Quantico" panose="020B0604020202020204" charset="0"/>
              </a:rPr>
              <a:t>		//não está no intervalo </a:t>
            </a:r>
          </a:p>
          <a:p>
            <a:pPr marL="152400" indent="0" algn="just">
              <a:buClr>
                <a:srgbClr val="94EE6B"/>
              </a:buClr>
              <a:buNone/>
            </a:pP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        </a:t>
            </a:r>
          </a:p>
          <a:p>
            <a:pPr marL="152400" indent="0" algn="just">
              <a:buClr>
                <a:srgbClr val="94EE6B"/>
              </a:buClr>
              <a:buNone/>
            </a:pPr>
            <a:r>
              <a:rPr lang="pt-BR" sz="2000" dirty="0">
                <a:solidFill>
                  <a:schemeClr val="tx1"/>
                </a:solidFill>
                <a:latin typeface="Quantico" panose="020B0604020202020204" charset="0"/>
              </a:rPr>
              <a:t>	//não está no intervalo </a:t>
            </a:r>
          </a:p>
        </p:txBody>
      </p:sp>
    </p:spTree>
    <p:extLst>
      <p:ext uri="{BB962C8B-B14F-4D97-AF65-F5344CB8AC3E}">
        <p14:creationId xmlns:p14="http://schemas.microsoft.com/office/powerpoint/2010/main" val="19149557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Composta</a:t>
            </a:r>
          </a:p>
          <a:p>
            <a:pPr marL="152400" indent="0" algn="just">
              <a:buClr>
                <a:srgbClr val="94EE6B"/>
              </a:buClr>
              <a:buNone/>
            </a:pPr>
            <a:endParaRPr lang="pt-BR" sz="2000" dirty="0">
              <a:solidFill>
                <a:schemeClr val="tx1"/>
              </a:solidFill>
              <a:latin typeface="Quantico" panose="020B0604020202020204" charset="0"/>
            </a:endParaRPr>
          </a:p>
          <a:p>
            <a:pPr marL="152400" indent="0" algn="just">
              <a:buClr>
                <a:srgbClr val="94EE6B"/>
              </a:buClr>
              <a:buNone/>
            </a:pPr>
            <a:r>
              <a:rPr lang="pt-BR" sz="2000" b="1" dirty="0">
                <a:solidFill>
                  <a:schemeClr val="tx2">
                    <a:lumMod val="75000"/>
                  </a:schemeClr>
                </a:solidFill>
                <a:latin typeface="Quantico" panose="020B0604020202020204" charset="0"/>
              </a:rPr>
              <a:t>Condição com operador lógico:</a:t>
            </a:r>
          </a:p>
          <a:p>
            <a:pPr marL="152400" indent="0" algn="just">
              <a:buClr>
                <a:srgbClr val="94EE6B"/>
              </a:buClr>
              <a:buNone/>
            </a:pP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(numero &gt;= X </a:t>
            </a:r>
            <a:r>
              <a:rPr lang="pt-BR" sz="2000" dirty="0" err="1">
                <a:solidFill>
                  <a:schemeClr val="tx1"/>
                </a:solidFill>
                <a:latin typeface="Quantico" panose="020B0604020202020204" charset="0"/>
              </a:rPr>
              <a:t>and</a:t>
            </a:r>
            <a:r>
              <a:rPr lang="pt-BR" sz="2000" dirty="0">
                <a:solidFill>
                  <a:schemeClr val="tx1"/>
                </a:solidFill>
                <a:latin typeface="Quantico" panose="020B0604020202020204" charset="0"/>
              </a:rPr>
              <a:t> numero &lt;= Y) :        </a:t>
            </a:r>
          </a:p>
          <a:p>
            <a:pPr marL="152400" indent="0" algn="just">
              <a:buClr>
                <a:srgbClr val="94EE6B"/>
              </a:buClr>
              <a:buNone/>
            </a:pPr>
            <a:r>
              <a:rPr lang="pt-BR" sz="2000" dirty="0">
                <a:solidFill>
                  <a:schemeClr val="tx1"/>
                </a:solidFill>
                <a:latin typeface="Quantico" panose="020B0604020202020204" charset="0"/>
              </a:rPr>
              <a:t>	//número está no intervalo </a:t>
            </a:r>
          </a:p>
          <a:p>
            <a:pPr marL="152400" indent="0" algn="just">
              <a:buClr>
                <a:srgbClr val="94EE6B"/>
              </a:buClr>
              <a:buNone/>
            </a:pP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        </a:t>
            </a:r>
          </a:p>
          <a:p>
            <a:pPr marL="152400" indent="0" algn="just">
              <a:buClr>
                <a:srgbClr val="94EE6B"/>
              </a:buClr>
              <a:buNone/>
            </a:pPr>
            <a:r>
              <a:rPr lang="pt-BR" sz="2000" dirty="0">
                <a:solidFill>
                  <a:schemeClr val="tx1"/>
                </a:solidFill>
                <a:latin typeface="Quantico" panose="020B0604020202020204" charset="0"/>
              </a:rPr>
              <a:t>	//não está no intervalo </a:t>
            </a:r>
          </a:p>
        </p:txBody>
      </p:sp>
    </p:spTree>
    <p:extLst>
      <p:ext uri="{BB962C8B-B14F-4D97-AF65-F5344CB8AC3E}">
        <p14:creationId xmlns:p14="http://schemas.microsoft.com/office/powerpoint/2010/main" val="34256841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3" name="Imagem 2">
            <a:extLst>
              <a:ext uri="{FF2B5EF4-FFF2-40B4-BE49-F238E27FC236}">
                <a16:creationId xmlns:a16="http://schemas.microsoft.com/office/drawing/2014/main" id="{582D5D77-0792-678C-82E0-BF251613ECF8}"/>
              </a:ext>
            </a:extLst>
          </p:cNvPr>
          <p:cNvPicPr>
            <a:picLocks noChangeAspect="1"/>
          </p:cNvPicPr>
          <p:nvPr/>
        </p:nvPicPr>
        <p:blipFill>
          <a:blip r:embed="rId3"/>
          <a:stretch>
            <a:fillRect/>
          </a:stretch>
        </p:blipFill>
        <p:spPr>
          <a:xfrm>
            <a:off x="1668728" y="1157378"/>
            <a:ext cx="5806544" cy="3129144"/>
          </a:xfrm>
          <a:prstGeom prst="rect">
            <a:avLst/>
          </a:prstGeom>
        </p:spPr>
      </p:pic>
    </p:spTree>
    <p:extLst>
      <p:ext uri="{BB962C8B-B14F-4D97-AF65-F5344CB8AC3E}">
        <p14:creationId xmlns:p14="http://schemas.microsoft.com/office/powerpoint/2010/main" val="35231576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6" name="Imagem 5">
            <a:extLst>
              <a:ext uri="{FF2B5EF4-FFF2-40B4-BE49-F238E27FC236}">
                <a16:creationId xmlns:a16="http://schemas.microsoft.com/office/drawing/2014/main" id="{74214857-9523-BB1C-86F4-490E6DEEC24F}"/>
              </a:ext>
            </a:extLst>
          </p:cNvPr>
          <p:cNvPicPr>
            <a:picLocks noChangeAspect="1"/>
          </p:cNvPicPr>
          <p:nvPr/>
        </p:nvPicPr>
        <p:blipFill>
          <a:blip r:embed="rId3"/>
          <a:stretch>
            <a:fillRect/>
          </a:stretch>
        </p:blipFill>
        <p:spPr>
          <a:xfrm>
            <a:off x="3195842" y="648523"/>
            <a:ext cx="4648849" cy="3846454"/>
          </a:xfrm>
          <a:prstGeom prst="rect">
            <a:avLst/>
          </a:prstGeom>
        </p:spPr>
      </p:pic>
    </p:spTree>
    <p:extLst>
      <p:ext uri="{BB962C8B-B14F-4D97-AF65-F5344CB8AC3E}">
        <p14:creationId xmlns:p14="http://schemas.microsoft.com/office/powerpoint/2010/main" val="3429563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de seleção</a:t>
            </a:r>
          </a:p>
          <a:p>
            <a:pPr marL="152400" indent="0" algn="just">
              <a:buClr>
                <a:srgbClr val="94EE6B"/>
              </a:buClr>
              <a:buNone/>
            </a:pPr>
            <a:r>
              <a:rPr lang="pt-BR" sz="2000" dirty="0">
                <a:solidFill>
                  <a:schemeClr val="tx1"/>
                </a:solidFill>
                <a:latin typeface="Quantico" panose="020B0604020202020204" charset="0"/>
              </a:rPr>
              <a:t> </a:t>
            </a:r>
          </a:p>
          <a:p>
            <a:pPr marL="152400" indent="0" algn="just">
              <a:buClr>
                <a:srgbClr val="94EE6B"/>
              </a:buClr>
              <a:buNone/>
            </a:pPr>
            <a:r>
              <a:rPr lang="pt-BR" sz="2400" dirty="0">
                <a:solidFill>
                  <a:schemeClr val="tx1"/>
                </a:solidFill>
                <a:latin typeface="Quantico" panose="020B0604020202020204" charset="0"/>
              </a:rPr>
              <a:t>Em outras linguagens de programação existe a estrutura switch/case. Porém em Python não existe. O que devemos utilizar é uma sequência de </a:t>
            </a:r>
            <a:r>
              <a:rPr lang="pt-BR" sz="2400" dirty="0" err="1">
                <a:solidFill>
                  <a:schemeClr val="tx1"/>
                </a:solidFill>
                <a:latin typeface="Quantico" panose="020B0604020202020204" charset="0"/>
              </a:rPr>
              <a:t>if</a:t>
            </a:r>
            <a:r>
              <a:rPr lang="pt-BR" sz="2400" dirty="0">
                <a:solidFill>
                  <a:schemeClr val="tx1"/>
                </a:solidFill>
                <a:latin typeface="Quantico" panose="020B0604020202020204" charset="0"/>
              </a:rPr>
              <a:t> e </a:t>
            </a:r>
            <a:r>
              <a:rPr lang="pt-BR" sz="2400" dirty="0" err="1">
                <a:solidFill>
                  <a:schemeClr val="tx1"/>
                </a:solidFill>
                <a:latin typeface="Quantico" panose="020B0604020202020204" charset="0"/>
              </a:rPr>
              <a:t>elif</a:t>
            </a:r>
            <a:r>
              <a:rPr lang="pt-BR" sz="2400" dirty="0">
                <a:solidFill>
                  <a:schemeClr val="tx1"/>
                </a:solidFill>
                <a:latin typeface="Quantico" panose="020B0604020202020204" charset="0"/>
              </a:rPr>
              <a:t> para representar a mesma estrutura, pois por traz da estrutura do switch/case, existem vários </a:t>
            </a:r>
            <a:r>
              <a:rPr lang="pt-BR" sz="2400" dirty="0" err="1">
                <a:solidFill>
                  <a:schemeClr val="tx1"/>
                </a:solidFill>
                <a:latin typeface="Quantico" panose="020B0604020202020204" charset="0"/>
              </a:rPr>
              <a:t>if’s</a:t>
            </a:r>
            <a:r>
              <a:rPr lang="pt-BR" sz="2400" dirty="0">
                <a:solidFill>
                  <a:schemeClr val="tx1"/>
                </a:solidFill>
                <a:latin typeface="Quantico" panose="020B0604020202020204" charset="0"/>
              </a:rPr>
              <a:t> encadeados. </a:t>
            </a:r>
          </a:p>
        </p:txBody>
      </p:sp>
    </p:spTree>
    <p:extLst>
      <p:ext uri="{BB962C8B-B14F-4D97-AF65-F5344CB8AC3E}">
        <p14:creationId xmlns:p14="http://schemas.microsoft.com/office/powerpoint/2010/main" val="3629328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Exemplos</a:t>
            </a:r>
            <a:endParaRPr dirty="0"/>
          </a:p>
        </p:txBody>
      </p:sp>
      <p:sp>
        <p:nvSpPr>
          <p:cNvPr id="4" name="Fluxograma: Terminação 3">
            <a:extLst>
              <a:ext uri="{FF2B5EF4-FFF2-40B4-BE49-F238E27FC236}">
                <a16:creationId xmlns:a16="http://schemas.microsoft.com/office/drawing/2014/main" id="{9CDFC274-F40E-F89B-4300-424802F97597}"/>
              </a:ext>
            </a:extLst>
          </p:cNvPr>
          <p:cNvSpPr/>
          <p:nvPr/>
        </p:nvSpPr>
        <p:spPr>
          <a:xfrm>
            <a:off x="6053981" y="1411044"/>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INICIO</a:t>
            </a:r>
            <a:endParaRPr lang="pt-BR" sz="1050" b="1" dirty="0">
              <a:solidFill>
                <a:schemeClr val="accent2">
                  <a:lumMod val="60000"/>
                  <a:lumOff val="40000"/>
                </a:schemeClr>
              </a:solidFill>
              <a:latin typeface="Quantico" panose="020B0604020202020204" charset="0"/>
            </a:endParaRPr>
          </a:p>
        </p:txBody>
      </p:sp>
      <p:sp>
        <p:nvSpPr>
          <p:cNvPr id="7" name="Fluxograma: Exibir 6">
            <a:extLst>
              <a:ext uri="{FF2B5EF4-FFF2-40B4-BE49-F238E27FC236}">
                <a16:creationId xmlns:a16="http://schemas.microsoft.com/office/drawing/2014/main" id="{9DB229D5-4BA3-473A-27A8-8F7BD81A9C25}"/>
              </a:ext>
            </a:extLst>
          </p:cNvPr>
          <p:cNvSpPr/>
          <p:nvPr/>
        </p:nvSpPr>
        <p:spPr>
          <a:xfrm>
            <a:off x="6053982" y="2376017"/>
            <a:ext cx="1957988" cy="623248"/>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5</a:t>
            </a:r>
            <a:endParaRPr lang="pt-BR" sz="1050" b="1" dirty="0">
              <a:solidFill>
                <a:schemeClr val="accent2">
                  <a:lumMod val="60000"/>
                  <a:lumOff val="40000"/>
                </a:schemeClr>
              </a:solidFill>
              <a:latin typeface="Quantico" panose="020B0604020202020204" charset="0"/>
            </a:endParaRPr>
          </a:p>
        </p:txBody>
      </p:sp>
      <p:sp>
        <p:nvSpPr>
          <p:cNvPr id="8" name="Fluxograma: Terminação 7">
            <a:extLst>
              <a:ext uri="{FF2B5EF4-FFF2-40B4-BE49-F238E27FC236}">
                <a16:creationId xmlns:a16="http://schemas.microsoft.com/office/drawing/2014/main" id="{E6C74241-5E71-A4A7-2157-0B66310AD10B}"/>
              </a:ext>
            </a:extLst>
          </p:cNvPr>
          <p:cNvSpPr/>
          <p:nvPr/>
        </p:nvSpPr>
        <p:spPr>
          <a:xfrm>
            <a:off x="6053981" y="3359987"/>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FIM</a:t>
            </a:r>
            <a:endParaRPr lang="pt-BR" sz="1050" b="1" dirty="0">
              <a:solidFill>
                <a:schemeClr val="accent2">
                  <a:lumMod val="60000"/>
                  <a:lumOff val="40000"/>
                </a:schemeClr>
              </a:solidFill>
              <a:latin typeface="Quantico" panose="020B0604020202020204" charset="0"/>
            </a:endParaRPr>
          </a:p>
        </p:txBody>
      </p:sp>
      <p:cxnSp>
        <p:nvCxnSpPr>
          <p:cNvPr id="9" name="Conector de Seta Reta 8">
            <a:extLst>
              <a:ext uri="{FF2B5EF4-FFF2-40B4-BE49-F238E27FC236}">
                <a16:creationId xmlns:a16="http://schemas.microsoft.com/office/drawing/2014/main" id="{8A89D2F5-1650-7E29-7184-D437AF2DF725}"/>
              </a:ext>
            </a:extLst>
          </p:cNvPr>
          <p:cNvCxnSpPr>
            <a:cxnSpLocks/>
            <a:stCxn id="4" idx="2"/>
            <a:endCxn id="7" idx="0"/>
          </p:cNvCxnSpPr>
          <p:nvPr/>
        </p:nvCxnSpPr>
        <p:spPr>
          <a:xfrm>
            <a:off x="7032976" y="1969446"/>
            <a:ext cx="0" cy="406571"/>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5E7F633E-9F79-0536-F626-D29D70470744}"/>
              </a:ext>
            </a:extLst>
          </p:cNvPr>
          <p:cNvCxnSpPr>
            <a:cxnSpLocks/>
            <a:stCxn id="7" idx="2"/>
            <a:endCxn id="8" idx="0"/>
          </p:cNvCxnSpPr>
          <p:nvPr/>
        </p:nvCxnSpPr>
        <p:spPr>
          <a:xfrm>
            <a:off x="7032976" y="2999265"/>
            <a:ext cx="0" cy="360722"/>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Espaço Reservado para Texto 2">
            <a:extLst>
              <a:ext uri="{FF2B5EF4-FFF2-40B4-BE49-F238E27FC236}">
                <a16:creationId xmlns:a16="http://schemas.microsoft.com/office/drawing/2014/main" id="{18EE308F-3536-D2A9-AF1A-B36CDE64061A}"/>
              </a:ext>
            </a:extLst>
          </p:cNvPr>
          <p:cNvSpPr txBox="1">
            <a:spLocks/>
          </p:cNvSpPr>
          <p:nvPr/>
        </p:nvSpPr>
        <p:spPr>
          <a:xfrm>
            <a:off x="1073708" y="1969446"/>
            <a:ext cx="4032622" cy="1081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Source Code Pro"/>
              <a:buAutoNum type="arabicPeriod"/>
              <a:defRPr sz="1200" b="0" i="0" u="none" strike="noStrike" cap="none">
                <a:solidFill>
                  <a:schemeClr val="dk1"/>
                </a:solidFill>
                <a:latin typeface="Source Code Pro"/>
                <a:ea typeface="Source Code Pro"/>
                <a:cs typeface="Source Code Pro"/>
                <a:sym typeface="Source Code Pro"/>
              </a:defRPr>
            </a:lvl1pPr>
            <a:lvl2pPr marL="914400" marR="0" lvl="1"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Source Code Pro"/>
                <a:ea typeface="Source Code Pro"/>
                <a:cs typeface="Source Code Pro"/>
                <a:sym typeface="Source Code Pro"/>
              </a:defRPr>
            </a:lvl2pPr>
            <a:lvl3pPr marL="1371600" marR="0" lvl="2" indent="-304800" algn="l" rtl="0">
              <a:lnSpc>
                <a:spcPct val="100000"/>
              </a:lnSpc>
              <a:spcBef>
                <a:spcPts val="0"/>
              </a:spcBef>
              <a:spcAft>
                <a:spcPts val="0"/>
              </a:spcAft>
              <a:buClr>
                <a:srgbClr val="E76A28"/>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3pPr>
            <a:lvl4pPr marL="1828800" marR="0" lvl="3" indent="-304800" algn="l" rtl="0">
              <a:lnSpc>
                <a:spcPct val="100000"/>
              </a:lnSpc>
              <a:spcBef>
                <a:spcPts val="0"/>
              </a:spcBef>
              <a:spcAft>
                <a:spcPts val="0"/>
              </a:spcAft>
              <a:buClr>
                <a:srgbClr val="E76A28"/>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4pPr>
            <a:lvl5pPr marL="2286000" marR="0" lvl="4" indent="-304800" algn="l" rtl="0">
              <a:lnSpc>
                <a:spcPct val="100000"/>
              </a:lnSpc>
              <a:spcBef>
                <a:spcPts val="0"/>
              </a:spcBef>
              <a:spcAft>
                <a:spcPts val="0"/>
              </a:spcAft>
              <a:buClr>
                <a:srgbClr val="E76A28"/>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5pPr>
            <a:lvl6pPr marL="2743200" marR="0" lvl="5"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6pPr>
            <a:lvl7pPr marL="3200400" marR="0" lvl="6" indent="-304800" algn="l" rtl="0">
              <a:lnSpc>
                <a:spcPct val="100000"/>
              </a:lnSpc>
              <a:spcBef>
                <a:spcPts val="0"/>
              </a:spcBef>
              <a:spcAft>
                <a:spcPts val="0"/>
              </a:spcAft>
              <a:buClr>
                <a:srgbClr val="999999"/>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7pPr>
            <a:lvl8pPr marL="3657600" marR="0" lvl="7" indent="-304800" algn="l" rtl="0">
              <a:lnSpc>
                <a:spcPct val="100000"/>
              </a:lnSpc>
              <a:spcBef>
                <a:spcPts val="0"/>
              </a:spcBef>
              <a:spcAft>
                <a:spcPts val="0"/>
              </a:spcAft>
              <a:buClr>
                <a:srgbClr val="999999"/>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8pPr>
            <a:lvl9pPr marL="4114800" marR="0" lvl="8"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9pPr>
          </a:lstStyle>
          <a:p>
            <a:pPr marL="152400" indent="0" algn="just">
              <a:buNone/>
            </a:pPr>
            <a:r>
              <a:rPr lang="pt-BR" sz="2000" dirty="0">
                <a:latin typeface="Quantico" panose="020B0604020202020204" charset="0"/>
              </a:rPr>
              <a:t>1. Desenvolva o fluxograma que represente um sistema que apresente o número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de seleção</a:t>
            </a:r>
          </a:p>
          <a:p>
            <a:pPr marL="1066800" lvl="2" indent="0" algn="just">
              <a:buClr>
                <a:srgbClr val="94EE6B"/>
              </a:buClr>
              <a:buNone/>
            </a:pPr>
            <a:r>
              <a:rPr lang="pt-BR" sz="2100" b="1" dirty="0" err="1">
                <a:solidFill>
                  <a:schemeClr val="tx2">
                    <a:lumMod val="75000"/>
                  </a:schemeClr>
                </a:solidFill>
                <a:latin typeface="Quantico" panose="020B0604020202020204" charset="0"/>
              </a:rPr>
              <a:t>opcao</a:t>
            </a:r>
            <a:r>
              <a:rPr lang="pt-BR" sz="2100" b="1" dirty="0">
                <a:solidFill>
                  <a:schemeClr val="tx2">
                    <a:lumMod val="75000"/>
                  </a:schemeClr>
                </a:solidFill>
                <a:latin typeface="Quantico" panose="020B0604020202020204" charset="0"/>
              </a:rPr>
              <a:t> = 1 </a:t>
            </a:r>
          </a:p>
          <a:p>
            <a:pPr marL="1066800" lvl="2" indent="0" algn="just">
              <a:buClr>
                <a:srgbClr val="94EE6B"/>
              </a:buClr>
              <a:buNone/>
            </a:pPr>
            <a:r>
              <a:rPr lang="pt-BR" sz="2100" b="1" dirty="0" err="1">
                <a:solidFill>
                  <a:schemeClr val="tx2">
                    <a:lumMod val="75000"/>
                  </a:schemeClr>
                </a:solidFill>
                <a:latin typeface="Quantico" panose="020B0604020202020204" charset="0"/>
              </a:rPr>
              <a:t>if</a:t>
            </a:r>
            <a:r>
              <a:rPr lang="pt-BR" sz="2100" b="1" dirty="0">
                <a:solidFill>
                  <a:schemeClr val="tx2">
                    <a:lumMod val="75000"/>
                  </a:schemeClr>
                </a:solidFill>
                <a:latin typeface="Quantico" panose="020B0604020202020204" charset="0"/>
              </a:rPr>
              <a:t> </a:t>
            </a:r>
            <a:r>
              <a:rPr lang="pt-BR" sz="2100" b="1" dirty="0" err="1">
                <a:solidFill>
                  <a:schemeClr val="tx2">
                    <a:lumMod val="75000"/>
                  </a:schemeClr>
                </a:solidFill>
                <a:latin typeface="Quantico" panose="020B0604020202020204" charset="0"/>
              </a:rPr>
              <a:t>opcao</a:t>
            </a:r>
            <a:r>
              <a:rPr lang="pt-BR" sz="2100" b="1" dirty="0">
                <a:solidFill>
                  <a:schemeClr val="tx2">
                    <a:lumMod val="75000"/>
                  </a:schemeClr>
                </a:solidFill>
                <a:latin typeface="Quantico" panose="020B0604020202020204" charset="0"/>
              </a:rPr>
              <a:t> == 0:     </a:t>
            </a:r>
          </a:p>
          <a:p>
            <a:pPr marL="1066800" lvl="2" indent="0" algn="just">
              <a:buClr>
                <a:srgbClr val="94EE6B"/>
              </a:buClr>
              <a:buNone/>
            </a:pPr>
            <a:r>
              <a:rPr lang="pt-BR" sz="2100" b="1" dirty="0">
                <a:solidFill>
                  <a:schemeClr val="tx2">
                    <a:lumMod val="75000"/>
                  </a:schemeClr>
                </a:solidFill>
                <a:latin typeface="Quantico" panose="020B0604020202020204" charset="0"/>
              </a:rPr>
              <a:t>	print("imprime 0") </a:t>
            </a:r>
          </a:p>
          <a:p>
            <a:pPr marL="1066800" lvl="2" indent="0" algn="just">
              <a:buClr>
                <a:srgbClr val="94EE6B"/>
              </a:buClr>
              <a:buNone/>
            </a:pPr>
            <a:r>
              <a:rPr lang="pt-BR" sz="2100" b="1" dirty="0" err="1">
                <a:solidFill>
                  <a:schemeClr val="tx2">
                    <a:lumMod val="75000"/>
                  </a:schemeClr>
                </a:solidFill>
                <a:latin typeface="Quantico" panose="020B0604020202020204" charset="0"/>
              </a:rPr>
              <a:t>elif</a:t>
            </a:r>
            <a:r>
              <a:rPr lang="pt-BR" sz="2100" b="1" dirty="0">
                <a:solidFill>
                  <a:schemeClr val="tx2">
                    <a:lumMod val="75000"/>
                  </a:schemeClr>
                </a:solidFill>
                <a:latin typeface="Quantico" panose="020B0604020202020204" charset="0"/>
              </a:rPr>
              <a:t> </a:t>
            </a:r>
            <a:r>
              <a:rPr lang="pt-BR" sz="2100" b="1" dirty="0" err="1">
                <a:solidFill>
                  <a:schemeClr val="tx2">
                    <a:lumMod val="75000"/>
                  </a:schemeClr>
                </a:solidFill>
                <a:latin typeface="Quantico" panose="020B0604020202020204" charset="0"/>
              </a:rPr>
              <a:t>opcao</a:t>
            </a:r>
            <a:r>
              <a:rPr lang="pt-BR" sz="2100" b="1" dirty="0">
                <a:solidFill>
                  <a:schemeClr val="tx2">
                    <a:lumMod val="75000"/>
                  </a:schemeClr>
                </a:solidFill>
                <a:latin typeface="Quantico" panose="020B0604020202020204" charset="0"/>
              </a:rPr>
              <a:t> == 1:     </a:t>
            </a:r>
          </a:p>
          <a:p>
            <a:pPr marL="1066800" lvl="2" indent="0" algn="just">
              <a:buClr>
                <a:srgbClr val="94EE6B"/>
              </a:buClr>
              <a:buNone/>
            </a:pPr>
            <a:r>
              <a:rPr lang="pt-BR" sz="2100" b="1" dirty="0">
                <a:solidFill>
                  <a:schemeClr val="tx2">
                    <a:lumMod val="75000"/>
                  </a:schemeClr>
                </a:solidFill>
                <a:latin typeface="Quantico" panose="020B0604020202020204" charset="0"/>
              </a:rPr>
              <a:t>	print("imprime 1") </a:t>
            </a:r>
          </a:p>
          <a:p>
            <a:pPr marL="1066800" lvl="2" indent="0" algn="just">
              <a:buClr>
                <a:srgbClr val="94EE6B"/>
              </a:buClr>
              <a:buNone/>
            </a:pPr>
            <a:r>
              <a:rPr lang="pt-BR" sz="2100" b="1" dirty="0" err="1">
                <a:solidFill>
                  <a:schemeClr val="tx2">
                    <a:lumMod val="75000"/>
                  </a:schemeClr>
                </a:solidFill>
                <a:latin typeface="Quantico" panose="020B0604020202020204" charset="0"/>
              </a:rPr>
              <a:t>elif</a:t>
            </a:r>
            <a:r>
              <a:rPr lang="pt-BR" sz="2100" b="1" dirty="0">
                <a:solidFill>
                  <a:schemeClr val="tx2">
                    <a:lumMod val="75000"/>
                  </a:schemeClr>
                </a:solidFill>
                <a:latin typeface="Quantico" panose="020B0604020202020204" charset="0"/>
              </a:rPr>
              <a:t> </a:t>
            </a:r>
            <a:r>
              <a:rPr lang="pt-BR" sz="2100" b="1" dirty="0" err="1">
                <a:solidFill>
                  <a:schemeClr val="tx2">
                    <a:lumMod val="75000"/>
                  </a:schemeClr>
                </a:solidFill>
                <a:latin typeface="Quantico" panose="020B0604020202020204" charset="0"/>
              </a:rPr>
              <a:t>opcao</a:t>
            </a:r>
            <a:r>
              <a:rPr lang="pt-BR" sz="2100" b="1" dirty="0">
                <a:solidFill>
                  <a:schemeClr val="tx2">
                    <a:lumMod val="75000"/>
                  </a:schemeClr>
                </a:solidFill>
                <a:latin typeface="Quantico" panose="020B0604020202020204" charset="0"/>
              </a:rPr>
              <a:t> == 2:     </a:t>
            </a:r>
          </a:p>
          <a:p>
            <a:pPr marL="1066800" lvl="2" indent="0" algn="just">
              <a:buClr>
                <a:srgbClr val="94EE6B"/>
              </a:buClr>
              <a:buNone/>
            </a:pPr>
            <a:r>
              <a:rPr lang="pt-BR" sz="2100" b="1" dirty="0">
                <a:solidFill>
                  <a:schemeClr val="tx2">
                    <a:lumMod val="75000"/>
                  </a:schemeClr>
                </a:solidFill>
                <a:latin typeface="Quantico" panose="020B0604020202020204" charset="0"/>
              </a:rPr>
              <a:t>	print("imprime 2") </a:t>
            </a:r>
          </a:p>
          <a:p>
            <a:pPr marL="1066800" lvl="2" indent="0" algn="just">
              <a:buClr>
                <a:srgbClr val="94EE6B"/>
              </a:buClr>
              <a:buNone/>
            </a:pPr>
            <a:r>
              <a:rPr lang="pt-BR" sz="2100" b="1" dirty="0" err="1">
                <a:solidFill>
                  <a:schemeClr val="tx2">
                    <a:lumMod val="75000"/>
                  </a:schemeClr>
                </a:solidFill>
                <a:latin typeface="Quantico" panose="020B0604020202020204" charset="0"/>
              </a:rPr>
              <a:t>else</a:t>
            </a:r>
            <a:r>
              <a:rPr lang="pt-BR" sz="2100" b="1" dirty="0">
                <a:solidFill>
                  <a:schemeClr val="tx2">
                    <a:lumMod val="75000"/>
                  </a:schemeClr>
                </a:solidFill>
                <a:latin typeface="Quantico" panose="020B0604020202020204" charset="0"/>
              </a:rPr>
              <a:t>:    </a:t>
            </a:r>
          </a:p>
          <a:p>
            <a:pPr marL="1066800" lvl="2" indent="0" algn="just">
              <a:buClr>
                <a:srgbClr val="94EE6B"/>
              </a:buClr>
              <a:buNone/>
            </a:pPr>
            <a:r>
              <a:rPr lang="pt-BR" sz="2100" b="1" dirty="0">
                <a:solidFill>
                  <a:schemeClr val="tx2">
                    <a:lumMod val="75000"/>
                  </a:schemeClr>
                </a:solidFill>
                <a:latin typeface="Quantico" panose="020B0604020202020204" charset="0"/>
              </a:rPr>
              <a:t>	print(“Opção inválida")</a:t>
            </a:r>
          </a:p>
        </p:txBody>
      </p:sp>
    </p:spTree>
    <p:extLst>
      <p:ext uri="{BB962C8B-B14F-4D97-AF65-F5344CB8AC3E}">
        <p14:creationId xmlns:p14="http://schemas.microsoft.com/office/powerpoint/2010/main" val="2664114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de repetição</a:t>
            </a:r>
          </a:p>
          <a:p>
            <a:pPr marL="152400" indent="0" algn="just">
              <a:buClr>
                <a:srgbClr val="94EE6B"/>
              </a:buClr>
              <a:buNone/>
            </a:pPr>
            <a:r>
              <a:rPr lang="pt-BR" sz="2000" dirty="0">
                <a:solidFill>
                  <a:schemeClr val="tx1"/>
                </a:solidFill>
                <a:latin typeface="Quantico" panose="020B0604020202020204" charset="0"/>
              </a:rPr>
              <a:t>Estudaremos as estruturas de repetição utilizadas na Linguagem Python, também conhecidas como comandos de iteração ou laços de repetição. </a:t>
            </a:r>
          </a:p>
          <a:p>
            <a:pPr marL="152400" indent="0" algn="just">
              <a:buClr>
                <a:srgbClr val="94EE6B"/>
              </a:buClr>
              <a:buNone/>
            </a:pPr>
            <a:endParaRPr lang="pt-BR" sz="2000" dirty="0">
              <a:solidFill>
                <a:schemeClr val="tx1"/>
              </a:solidFill>
              <a:latin typeface="Quantico" panose="020B0604020202020204" charset="0"/>
            </a:endParaRPr>
          </a:p>
          <a:p>
            <a:pPr marL="152400" indent="0" algn="just">
              <a:buClr>
                <a:srgbClr val="94EE6B"/>
              </a:buClr>
              <a:buNone/>
            </a:pPr>
            <a:r>
              <a:rPr lang="pt-BR" sz="2000" b="1" dirty="0">
                <a:solidFill>
                  <a:schemeClr val="tx2">
                    <a:lumMod val="75000"/>
                  </a:schemeClr>
                </a:solidFill>
                <a:latin typeface="Quantico" panose="020B0604020202020204" charset="0"/>
              </a:rPr>
              <a:t>✓ for (para) </a:t>
            </a:r>
          </a:p>
          <a:p>
            <a:pPr marL="152400" indent="0" algn="just">
              <a:buClr>
                <a:srgbClr val="94EE6B"/>
              </a:buClr>
              <a:buNone/>
            </a:pPr>
            <a:r>
              <a:rPr lang="pt-BR" sz="2000" b="1" dirty="0">
                <a:solidFill>
                  <a:schemeClr val="tx2">
                    <a:lumMod val="75000"/>
                  </a:schemeClr>
                </a:solidFill>
                <a:latin typeface="Quantico" panose="020B0604020202020204" charset="0"/>
              </a:rPr>
              <a:t>✓ </a:t>
            </a:r>
            <a:r>
              <a:rPr lang="pt-BR" sz="2000" b="1" dirty="0" err="1">
                <a:solidFill>
                  <a:schemeClr val="tx2">
                    <a:lumMod val="75000"/>
                  </a:schemeClr>
                </a:solidFill>
                <a:latin typeface="Quantico" panose="020B0604020202020204" charset="0"/>
              </a:rPr>
              <a:t>while</a:t>
            </a:r>
            <a:r>
              <a:rPr lang="pt-BR" sz="2000" b="1" dirty="0">
                <a:solidFill>
                  <a:schemeClr val="tx2">
                    <a:lumMod val="75000"/>
                  </a:schemeClr>
                </a:solidFill>
                <a:latin typeface="Quantico" panose="020B0604020202020204" charset="0"/>
              </a:rPr>
              <a:t> (enquanto) </a:t>
            </a:r>
          </a:p>
          <a:p>
            <a:pPr marL="152400" indent="0" algn="just">
              <a:buClr>
                <a:srgbClr val="94EE6B"/>
              </a:buClr>
              <a:buNone/>
            </a:pPr>
            <a:endParaRPr lang="pt-BR" sz="2000" b="1" dirty="0">
              <a:solidFill>
                <a:schemeClr val="tx2">
                  <a:lumMod val="75000"/>
                </a:schemeClr>
              </a:solidFill>
              <a:latin typeface="Quantico" panose="020B0604020202020204" charset="0"/>
            </a:endParaRPr>
          </a:p>
          <a:p>
            <a:pPr marL="152400" indent="0" algn="just">
              <a:buClr>
                <a:srgbClr val="94EE6B"/>
              </a:buClr>
              <a:buNone/>
            </a:pPr>
            <a:r>
              <a:rPr lang="pt-BR" sz="2000" dirty="0">
                <a:solidFill>
                  <a:schemeClr val="tx1"/>
                </a:solidFill>
                <a:latin typeface="Quantico" panose="020B0604020202020204" charset="0"/>
              </a:rPr>
              <a:t>Os comandos de repetição permitem que um conjunto de instruções sejam executadas até que satisfaça uma determinada condição.</a:t>
            </a:r>
          </a:p>
        </p:txBody>
      </p:sp>
    </p:spTree>
    <p:extLst>
      <p:ext uri="{BB962C8B-B14F-4D97-AF65-F5344CB8AC3E}">
        <p14:creationId xmlns:p14="http://schemas.microsoft.com/office/powerpoint/2010/main" val="1183359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Comando FOR</a:t>
            </a:r>
          </a:p>
          <a:p>
            <a:pPr marL="152400" indent="0" algn="just">
              <a:buClr>
                <a:srgbClr val="94EE6B"/>
              </a:buClr>
              <a:buNone/>
            </a:pPr>
            <a:r>
              <a:rPr lang="pt-BR" sz="2000" dirty="0">
                <a:solidFill>
                  <a:schemeClr val="tx1"/>
                </a:solidFill>
                <a:latin typeface="Quantico" panose="020B0604020202020204" charset="0"/>
              </a:rPr>
              <a:t>O comando for é um comando de repetição, utilizado geralmente quando sabemos quantas vezes um bloco de comandos deverá ser executado.  Sendo esta, a estrutura de repetição mais utilizada na linguagem Python, ela aceita sequências estáticas e geradas por </a:t>
            </a:r>
            <a:r>
              <a:rPr lang="pt-BR" sz="2000" dirty="0" err="1">
                <a:solidFill>
                  <a:schemeClr val="tx1"/>
                </a:solidFill>
                <a:latin typeface="Quantico" panose="020B0604020202020204" charset="0"/>
              </a:rPr>
              <a:t>iteradores</a:t>
            </a:r>
            <a:r>
              <a:rPr lang="pt-BR" sz="2000" dirty="0">
                <a:solidFill>
                  <a:schemeClr val="tx1"/>
                </a:solidFill>
                <a:latin typeface="Quantico" panose="020B0604020202020204" charset="0"/>
              </a:rPr>
              <a:t>, que são estruturas que permitem acesso aos itens de uma coleção de elementos de forma sequencial. Durante a execução de um laço for, a referência aponta para um elemento de uma determinada sequência. </a:t>
            </a:r>
          </a:p>
        </p:txBody>
      </p:sp>
    </p:spTree>
    <p:extLst>
      <p:ext uri="{BB962C8B-B14F-4D97-AF65-F5344CB8AC3E}">
        <p14:creationId xmlns:p14="http://schemas.microsoft.com/office/powerpoint/2010/main" val="22061183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Comando FOR</a:t>
            </a:r>
          </a:p>
          <a:p>
            <a:pPr marL="152400" indent="0" algn="just">
              <a:buClr>
                <a:srgbClr val="94EE6B"/>
              </a:buClr>
              <a:buNone/>
            </a:pPr>
            <a:r>
              <a:rPr lang="pt-BR" sz="2000" dirty="0">
                <a:solidFill>
                  <a:schemeClr val="tx1"/>
                </a:solidFill>
                <a:latin typeface="Quantico" panose="020B0604020202020204" charset="0"/>
              </a:rPr>
              <a:t>A cada iteração, essa referência é atualizada para que o bloco de código do for processe o elemento correspondente.</a:t>
            </a:r>
          </a:p>
          <a:p>
            <a:pPr marL="152400" indent="0" algn="just">
              <a:buClr>
                <a:srgbClr val="94EE6B"/>
              </a:buClr>
              <a:buNone/>
            </a:pPr>
            <a:r>
              <a:rPr lang="pt-BR" sz="2000" b="1" dirty="0">
                <a:solidFill>
                  <a:srgbClr val="94EE6B"/>
                </a:solidFill>
                <a:latin typeface="Quantico" panose="020B0604020202020204" charset="0"/>
              </a:rPr>
              <a:t>Sintaxe:    </a:t>
            </a:r>
          </a:p>
          <a:p>
            <a:pPr marL="152400" indent="0" algn="just">
              <a:buClr>
                <a:srgbClr val="94EE6B"/>
              </a:buClr>
              <a:buNone/>
            </a:pPr>
            <a:r>
              <a:rPr lang="pt-BR" sz="2000" b="1" dirty="0">
                <a:solidFill>
                  <a:schemeClr val="tx2">
                    <a:lumMod val="75000"/>
                  </a:schemeClr>
                </a:solidFill>
                <a:latin typeface="Quantico" panose="020B0604020202020204" charset="0"/>
              </a:rPr>
              <a:t>for </a:t>
            </a:r>
            <a:r>
              <a:rPr lang="pt-BR" sz="2000" dirty="0">
                <a:solidFill>
                  <a:schemeClr val="tx1"/>
                </a:solidFill>
                <a:latin typeface="Quantico" panose="020B0604020202020204" charset="0"/>
              </a:rPr>
              <a:t>{referência} </a:t>
            </a:r>
            <a:r>
              <a:rPr lang="pt-BR" sz="2000" b="1" dirty="0">
                <a:solidFill>
                  <a:schemeClr val="tx2">
                    <a:lumMod val="75000"/>
                  </a:schemeClr>
                </a:solidFill>
                <a:latin typeface="Quantico" panose="020B0604020202020204" charset="0"/>
              </a:rPr>
              <a:t>in</a:t>
            </a:r>
            <a:r>
              <a:rPr lang="pt-BR" sz="2000" dirty="0">
                <a:solidFill>
                  <a:schemeClr val="tx1"/>
                </a:solidFill>
                <a:latin typeface="Quantico" panose="020B0604020202020204" charset="0"/>
              </a:rPr>
              <a:t> {sequência} :        </a:t>
            </a:r>
          </a:p>
          <a:p>
            <a:pPr marL="152400" indent="0" algn="just">
              <a:buClr>
                <a:srgbClr val="94EE6B"/>
              </a:buClr>
              <a:buNone/>
            </a:pPr>
            <a:r>
              <a:rPr lang="pt-BR" sz="2000" dirty="0">
                <a:solidFill>
                  <a:schemeClr val="tx1"/>
                </a:solidFill>
                <a:latin typeface="Quantico" panose="020B0604020202020204" charset="0"/>
              </a:rPr>
              <a:t>	{bloco de código}        </a:t>
            </a:r>
          </a:p>
          <a:p>
            <a:pPr marL="152400" indent="0" algn="just">
              <a:buClr>
                <a:srgbClr val="94EE6B"/>
              </a:buClr>
              <a:buNone/>
            </a:pPr>
            <a:r>
              <a:rPr lang="pt-BR" sz="2000" dirty="0">
                <a:solidFill>
                  <a:schemeClr val="tx1"/>
                </a:solidFill>
                <a:latin typeface="Quantico" panose="020B0604020202020204" charset="0"/>
              </a:rPr>
              <a:t>	</a:t>
            </a:r>
            <a:r>
              <a:rPr lang="pt-BR" sz="2000" b="1" dirty="0">
                <a:solidFill>
                  <a:schemeClr val="tx2">
                    <a:lumMod val="75000"/>
                  </a:schemeClr>
                </a:solidFill>
                <a:latin typeface="Quantico" panose="020B0604020202020204" charset="0"/>
              </a:rPr>
              <a:t>continue        </a:t>
            </a:r>
          </a:p>
          <a:p>
            <a:pPr marL="152400" indent="0" algn="just">
              <a:buClr>
                <a:srgbClr val="94EE6B"/>
              </a:buClr>
              <a:buNone/>
            </a:pPr>
            <a:r>
              <a:rPr lang="pt-BR" sz="2000" b="1" dirty="0">
                <a:solidFill>
                  <a:schemeClr val="tx2">
                    <a:lumMod val="75000"/>
                  </a:schemeClr>
                </a:solidFill>
                <a:latin typeface="Quantico" panose="020B0604020202020204" charset="0"/>
              </a:rPr>
              <a:t>	break    </a:t>
            </a:r>
          </a:p>
          <a:p>
            <a:pPr marL="152400" indent="0" algn="just">
              <a:buClr>
                <a:srgbClr val="94EE6B"/>
              </a:buClr>
              <a:buNone/>
            </a:pPr>
            <a:r>
              <a:rPr lang="pt-BR" sz="2000" b="1" dirty="0" err="1">
                <a:solidFill>
                  <a:schemeClr val="tx2">
                    <a:lumMod val="75000"/>
                  </a:schemeClr>
                </a:solidFill>
                <a:latin typeface="Quantico" panose="020B0604020202020204" charset="0"/>
              </a:rPr>
              <a:t>else</a:t>
            </a:r>
            <a:r>
              <a:rPr lang="pt-BR" sz="2000" b="1" dirty="0">
                <a:solidFill>
                  <a:schemeClr val="tx2">
                    <a:lumMod val="75000"/>
                  </a:schemeClr>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	{bloco de código}</a:t>
            </a:r>
          </a:p>
        </p:txBody>
      </p:sp>
    </p:spTree>
    <p:extLst>
      <p:ext uri="{BB962C8B-B14F-4D97-AF65-F5344CB8AC3E}">
        <p14:creationId xmlns:p14="http://schemas.microsoft.com/office/powerpoint/2010/main" val="35263886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Comando FOR</a:t>
            </a:r>
          </a:p>
          <a:p>
            <a:pPr marL="152400" indent="0" algn="just">
              <a:buClr>
                <a:srgbClr val="94EE6B"/>
              </a:buClr>
              <a:buNone/>
            </a:pPr>
            <a:r>
              <a:rPr lang="pt-BR" sz="2000" dirty="0">
                <a:solidFill>
                  <a:schemeClr val="tx1"/>
                </a:solidFill>
                <a:latin typeface="Quantico" panose="020B0604020202020204" charset="0"/>
              </a:rPr>
              <a:t>Caso necessário, podemos utilizar a cláusula break para interromper o laço e continue para pular para a próxima iteração.  </a:t>
            </a:r>
          </a:p>
          <a:p>
            <a:pPr marL="152400" indent="0" algn="just">
              <a:buClr>
                <a:srgbClr val="94EE6B"/>
              </a:buClr>
              <a:buNone/>
            </a:pPr>
            <a:r>
              <a:rPr lang="pt-BR" sz="2000" dirty="0">
                <a:solidFill>
                  <a:schemeClr val="tx1"/>
                </a:solidFill>
                <a:latin typeface="Quantico" panose="020B0604020202020204" charset="0"/>
              </a:rPr>
              <a:t>Podemos, também, colocar um bloco de código dentro de um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para que este bloco seja executado ao final do laço, caso ele não seja interrompido por um break.</a:t>
            </a:r>
          </a:p>
          <a:p>
            <a:pPr marL="152400" indent="0" algn="just">
              <a:buClr>
                <a:srgbClr val="94EE6B"/>
              </a:buClr>
              <a:buNone/>
            </a:pPr>
            <a:r>
              <a:rPr lang="pt-BR" sz="2000" dirty="0">
                <a:solidFill>
                  <a:schemeClr val="tx1"/>
                </a:solidFill>
                <a:latin typeface="Quantico" panose="020B0604020202020204" charset="0"/>
              </a:rPr>
              <a:t>Exemplo: Exibir na tela os números de 0 a 9, em ordem crescente.</a:t>
            </a:r>
          </a:p>
        </p:txBody>
      </p:sp>
      <p:pic>
        <p:nvPicPr>
          <p:cNvPr id="3" name="Imagem 2">
            <a:extLst>
              <a:ext uri="{FF2B5EF4-FFF2-40B4-BE49-F238E27FC236}">
                <a16:creationId xmlns:a16="http://schemas.microsoft.com/office/drawing/2014/main" id="{0F26AA1F-F9E5-5D0F-420F-F69F90E325FC}"/>
              </a:ext>
            </a:extLst>
          </p:cNvPr>
          <p:cNvPicPr>
            <a:picLocks noChangeAspect="1"/>
          </p:cNvPicPr>
          <p:nvPr/>
        </p:nvPicPr>
        <p:blipFill>
          <a:blip r:embed="rId3"/>
          <a:stretch>
            <a:fillRect/>
          </a:stretch>
        </p:blipFill>
        <p:spPr>
          <a:xfrm>
            <a:off x="3198272" y="3752277"/>
            <a:ext cx="2543530" cy="619211"/>
          </a:xfrm>
          <a:prstGeom prst="rect">
            <a:avLst/>
          </a:prstGeom>
        </p:spPr>
      </p:pic>
    </p:spTree>
    <p:extLst>
      <p:ext uri="{BB962C8B-B14F-4D97-AF65-F5344CB8AC3E}">
        <p14:creationId xmlns:p14="http://schemas.microsoft.com/office/powerpoint/2010/main" val="28517991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Comando FOR</a:t>
            </a:r>
          </a:p>
          <a:p>
            <a:pPr marL="152400" indent="0" algn="just">
              <a:buClr>
                <a:srgbClr val="94EE6B"/>
              </a:buClr>
              <a:buNone/>
            </a:pPr>
            <a:r>
              <a:rPr lang="pt-BR" sz="1900" dirty="0">
                <a:solidFill>
                  <a:schemeClr val="tx1"/>
                </a:solidFill>
                <a:latin typeface="Quantico" panose="020B0604020202020204" charset="0"/>
              </a:rPr>
              <a:t>Neste próximo programa, a variável n é inicializada com valor 10. Enquanto esta variável for maior que 0 (zero), o print é executado. A cada iteração a variável n é decrementada em 1 (decremento).</a:t>
            </a:r>
          </a:p>
          <a:p>
            <a:pPr marL="152400" indent="0" algn="just">
              <a:buClr>
                <a:srgbClr val="94EE6B"/>
              </a:buClr>
              <a:buNone/>
            </a:pPr>
            <a:endParaRPr lang="pt-BR" sz="2800" dirty="0">
              <a:solidFill>
                <a:schemeClr val="tx1"/>
              </a:solidFill>
              <a:latin typeface="Quantico" panose="020B0604020202020204" charset="0"/>
            </a:endParaRPr>
          </a:p>
          <a:p>
            <a:pPr marL="152400" indent="0" algn="just">
              <a:buClr>
                <a:srgbClr val="94EE6B"/>
              </a:buClr>
              <a:buNone/>
            </a:pPr>
            <a:r>
              <a:rPr lang="pt-BR" sz="1900" dirty="0">
                <a:solidFill>
                  <a:schemeClr val="tx1"/>
                </a:solidFill>
                <a:latin typeface="Quantico" panose="020B0604020202020204" charset="0"/>
              </a:rPr>
              <a:t>Neste próximo exemplo, temos a apresentação do resultado da tabuada de um número digitado pelo usuário.</a:t>
            </a:r>
          </a:p>
        </p:txBody>
      </p:sp>
      <p:pic>
        <p:nvPicPr>
          <p:cNvPr id="6" name="Imagem 5">
            <a:extLst>
              <a:ext uri="{FF2B5EF4-FFF2-40B4-BE49-F238E27FC236}">
                <a16:creationId xmlns:a16="http://schemas.microsoft.com/office/drawing/2014/main" id="{66BA6029-728D-57D6-B6BE-FB8167B7FDEC}"/>
              </a:ext>
            </a:extLst>
          </p:cNvPr>
          <p:cNvPicPr>
            <a:picLocks noChangeAspect="1"/>
          </p:cNvPicPr>
          <p:nvPr/>
        </p:nvPicPr>
        <p:blipFill>
          <a:blip r:embed="rId3"/>
          <a:stretch>
            <a:fillRect/>
          </a:stretch>
        </p:blipFill>
        <p:spPr>
          <a:xfrm>
            <a:off x="2755297" y="2331879"/>
            <a:ext cx="3429479" cy="685896"/>
          </a:xfrm>
          <a:prstGeom prst="rect">
            <a:avLst/>
          </a:prstGeom>
        </p:spPr>
      </p:pic>
      <p:pic>
        <p:nvPicPr>
          <p:cNvPr id="8" name="Imagem 7">
            <a:extLst>
              <a:ext uri="{FF2B5EF4-FFF2-40B4-BE49-F238E27FC236}">
                <a16:creationId xmlns:a16="http://schemas.microsoft.com/office/drawing/2014/main" id="{7726A720-7B7E-DFBF-8AB7-C4676B862D89}"/>
              </a:ext>
            </a:extLst>
          </p:cNvPr>
          <p:cNvPicPr>
            <a:picLocks noChangeAspect="1"/>
          </p:cNvPicPr>
          <p:nvPr/>
        </p:nvPicPr>
        <p:blipFill>
          <a:blip r:embed="rId4"/>
          <a:stretch>
            <a:fillRect/>
          </a:stretch>
        </p:blipFill>
        <p:spPr>
          <a:xfrm>
            <a:off x="1290179" y="3599856"/>
            <a:ext cx="6563641" cy="924054"/>
          </a:xfrm>
          <a:prstGeom prst="rect">
            <a:avLst/>
          </a:prstGeom>
        </p:spPr>
      </p:pic>
    </p:spTree>
    <p:extLst>
      <p:ext uri="{BB962C8B-B14F-4D97-AF65-F5344CB8AC3E}">
        <p14:creationId xmlns:p14="http://schemas.microsoft.com/office/powerpoint/2010/main" val="2632143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1" y="954178"/>
            <a:ext cx="3671378" cy="1081236"/>
          </a:xfrm>
        </p:spPr>
        <p:txBody>
          <a:bodyPr/>
          <a:lstStyle/>
          <a:p>
            <a:pPr marL="152400" indent="0" algn="just">
              <a:buClr>
                <a:srgbClr val="94EE6B"/>
              </a:buClr>
              <a:buNone/>
            </a:pPr>
            <a:r>
              <a:rPr lang="pt-BR" sz="2400" b="1" dirty="0">
                <a:solidFill>
                  <a:srgbClr val="94EE6B"/>
                </a:solidFill>
                <a:latin typeface="Quantico" panose="020B0604020202020204" charset="0"/>
              </a:rPr>
              <a:t>Comando FOR</a:t>
            </a:r>
          </a:p>
          <a:p>
            <a:pPr marL="152400" indent="0" algn="just">
              <a:buClr>
                <a:srgbClr val="94EE6B"/>
              </a:buClr>
              <a:buNone/>
            </a:pPr>
            <a:r>
              <a:rPr lang="pt-BR" sz="1900" dirty="0">
                <a:solidFill>
                  <a:schemeClr val="tx1"/>
                </a:solidFill>
                <a:latin typeface="Quantico" panose="020B0604020202020204" charset="0"/>
              </a:rPr>
              <a:t>Exemplo 1: </a:t>
            </a:r>
          </a:p>
          <a:p>
            <a:pPr marL="152400" indent="0" algn="just">
              <a:buClr>
                <a:srgbClr val="94EE6B"/>
              </a:buClr>
              <a:buNone/>
            </a:pPr>
            <a:r>
              <a:rPr lang="pt-BR" sz="1900" dirty="0">
                <a:solidFill>
                  <a:schemeClr val="tx1"/>
                </a:solidFill>
                <a:latin typeface="Quantico" panose="020B0604020202020204" charset="0"/>
              </a:rPr>
              <a:t>Solicitar ao usuário 2 números e exibir apenas os números pares entre eles, inclusive.</a:t>
            </a:r>
            <a:endParaRPr lang="pt-BR" sz="2800" dirty="0">
              <a:solidFill>
                <a:schemeClr val="tx1"/>
              </a:solidFill>
              <a:latin typeface="Quantico" panose="020B0604020202020204" charset="0"/>
            </a:endParaRPr>
          </a:p>
        </p:txBody>
      </p:sp>
      <p:pic>
        <p:nvPicPr>
          <p:cNvPr id="3" name="Imagem 2">
            <a:extLst>
              <a:ext uri="{FF2B5EF4-FFF2-40B4-BE49-F238E27FC236}">
                <a16:creationId xmlns:a16="http://schemas.microsoft.com/office/drawing/2014/main" id="{C85C5EA3-6528-DFD8-7086-D4DF722F6149}"/>
              </a:ext>
            </a:extLst>
          </p:cNvPr>
          <p:cNvPicPr>
            <a:picLocks noChangeAspect="1"/>
          </p:cNvPicPr>
          <p:nvPr/>
        </p:nvPicPr>
        <p:blipFill>
          <a:blip r:embed="rId3"/>
          <a:stretch>
            <a:fillRect/>
          </a:stretch>
        </p:blipFill>
        <p:spPr>
          <a:xfrm>
            <a:off x="4391379" y="1244359"/>
            <a:ext cx="4296375" cy="2819794"/>
          </a:xfrm>
          <a:prstGeom prst="rect">
            <a:avLst/>
          </a:prstGeom>
        </p:spPr>
      </p:pic>
    </p:spTree>
    <p:extLst>
      <p:ext uri="{BB962C8B-B14F-4D97-AF65-F5344CB8AC3E}">
        <p14:creationId xmlns:p14="http://schemas.microsoft.com/office/powerpoint/2010/main" val="139571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1" y="954178"/>
            <a:ext cx="7825688"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for – usando listas </a:t>
            </a:r>
          </a:p>
          <a:p>
            <a:pPr marL="152400" indent="0" algn="just">
              <a:buClr>
                <a:srgbClr val="94EE6B"/>
              </a:buClr>
              <a:buNone/>
            </a:pPr>
            <a:r>
              <a:rPr lang="pt-BR" sz="2000" dirty="0">
                <a:solidFill>
                  <a:schemeClr val="tx1"/>
                </a:solidFill>
                <a:latin typeface="Quantico" panose="020B0604020202020204" charset="0"/>
              </a:rPr>
              <a:t>Conforme já mencionado, Python aceita sequências estáticas e geradas por </a:t>
            </a:r>
            <a:r>
              <a:rPr lang="pt-BR" sz="2000" dirty="0" err="1">
                <a:solidFill>
                  <a:schemeClr val="tx1"/>
                </a:solidFill>
                <a:latin typeface="Quantico" panose="020B0604020202020204" charset="0"/>
              </a:rPr>
              <a:t>iteradores</a:t>
            </a:r>
            <a:r>
              <a:rPr lang="pt-BR" sz="2000" dirty="0">
                <a:solidFill>
                  <a:schemeClr val="tx1"/>
                </a:solidFill>
                <a:latin typeface="Quantico" panose="020B0604020202020204" charset="0"/>
              </a:rPr>
              <a:t>. Neste exemplo estão sendo utilizadas listas de valores</a:t>
            </a:r>
          </a:p>
        </p:txBody>
      </p:sp>
      <p:pic>
        <p:nvPicPr>
          <p:cNvPr id="6" name="Imagem 5">
            <a:extLst>
              <a:ext uri="{FF2B5EF4-FFF2-40B4-BE49-F238E27FC236}">
                <a16:creationId xmlns:a16="http://schemas.microsoft.com/office/drawing/2014/main" id="{27FC222E-16A3-1F7F-C5A0-7DA6FC3D564B}"/>
              </a:ext>
            </a:extLst>
          </p:cNvPr>
          <p:cNvPicPr>
            <a:picLocks noChangeAspect="1"/>
          </p:cNvPicPr>
          <p:nvPr/>
        </p:nvPicPr>
        <p:blipFill>
          <a:blip r:embed="rId3"/>
          <a:stretch>
            <a:fillRect/>
          </a:stretch>
        </p:blipFill>
        <p:spPr>
          <a:xfrm>
            <a:off x="3048667" y="2132551"/>
            <a:ext cx="5620534" cy="2391109"/>
          </a:xfrm>
          <a:prstGeom prst="rect">
            <a:avLst/>
          </a:prstGeom>
        </p:spPr>
      </p:pic>
    </p:spTree>
    <p:extLst>
      <p:ext uri="{BB962C8B-B14F-4D97-AF65-F5344CB8AC3E}">
        <p14:creationId xmlns:p14="http://schemas.microsoft.com/office/powerpoint/2010/main" val="4408294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1" y="954178"/>
            <a:ext cx="7825688"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for – usando listas </a:t>
            </a:r>
          </a:p>
          <a:p>
            <a:pPr marL="152400" indent="0" algn="just">
              <a:buClr>
                <a:srgbClr val="94EE6B"/>
              </a:buClr>
              <a:buNone/>
            </a:pPr>
            <a:r>
              <a:rPr lang="pt-BR" sz="2000" dirty="0">
                <a:solidFill>
                  <a:schemeClr val="tx1"/>
                </a:solidFill>
                <a:latin typeface="Quantico" panose="020B0604020202020204" charset="0"/>
              </a:rPr>
              <a:t>Conforme já mencionado, Python aceita sequências estáticas e geradas por </a:t>
            </a:r>
            <a:r>
              <a:rPr lang="pt-BR" sz="2000" dirty="0" err="1">
                <a:solidFill>
                  <a:schemeClr val="tx1"/>
                </a:solidFill>
                <a:latin typeface="Quantico" panose="020B0604020202020204" charset="0"/>
              </a:rPr>
              <a:t>iteradores</a:t>
            </a:r>
            <a:r>
              <a:rPr lang="pt-BR" sz="2000" dirty="0">
                <a:solidFill>
                  <a:schemeClr val="tx1"/>
                </a:solidFill>
                <a:latin typeface="Quantico" panose="020B0604020202020204" charset="0"/>
              </a:rPr>
              <a:t>. Neste exemplo estão sendo utilizadas listas de valores</a:t>
            </a:r>
          </a:p>
        </p:txBody>
      </p:sp>
      <p:pic>
        <p:nvPicPr>
          <p:cNvPr id="6" name="Imagem 5">
            <a:extLst>
              <a:ext uri="{FF2B5EF4-FFF2-40B4-BE49-F238E27FC236}">
                <a16:creationId xmlns:a16="http://schemas.microsoft.com/office/drawing/2014/main" id="{27FC222E-16A3-1F7F-C5A0-7DA6FC3D564B}"/>
              </a:ext>
            </a:extLst>
          </p:cNvPr>
          <p:cNvPicPr>
            <a:picLocks noChangeAspect="1"/>
          </p:cNvPicPr>
          <p:nvPr/>
        </p:nvPicPr>
        <p:blipFill>
          <a:blip r:embed="rId3"/>
          <a:stretch>
            <a:fillRect/>
          </a:stretch>
        </p:blipFill>
        <p:spPr>
          <a:xfrm>
            <a:off x="3048667" y="2132551"/>
            <a:ext cx="5620534" cy="2391109"/>
          </a:xfrm>
          <a:prstGeom prst="rect">
            <a:avLst/>
          </a:prstGeom>
        </p:spPr>
      </p:pic>
    </p:spTree>
    <p:extLst>
      <p:ext uri="{BB962C8B-B14F-4D97-AF65-F5344CB8AC3E}">
        <p14:creationId xmlns:p14="http://schemas.microsoft.com/office/powerpoint/2010/main" val="14187970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Esta estrutura de laço de repetição caracteriza-se por efetuar um teste lógico no início do laço de repetição, verificando se é permitido executar o trecho de instruções subordinado a ele.  A estrutura </a:t>
            </a:r>
            <a:r>
              <a:rPr lang="pt-BR" sz="2000" dirty="0" err="1">
                <a:solidFill>
                  <a:schemeClr val="tx1"/>
                </a:solidFill>
                <a:latin typeface="Quantico" panose="020B0604020202020204" charset="0"/>
              </a:rPr>
              <a:t>while</a:t>
            </a:r>
            <a:r>
              <a:rPr lang="pt-BR" sz="2000" dirty="0">
                <a:solidFill>
                  <a:schemeClr val="tx1"/>
                </a:solidFill>
                <a:latin typeface="Quantico" panose="020B0604020202020204" charset="0"/>
              </a:rPr>
              <a:t> tem o seu funcionamento controlado por condição. Desta forma, pode executar um determinado conjunto de instruções enquanto a condição verificada permanecer verdadeira. No momento em que esta condição se torna falsa, o processamento da rotina é desviado para fora do laço de repetição.</a:t>
            </a:r>
          </a:p>
        </p:txBody>
      </p:sp>
    </p:spTree>
    <p:extLst>
      <p:ext uri="{BB962C8B-B14F-4D97-AF65-F5344CB8AC3E}">
        <p14:creationId xmlns:p14="http://schemas.microsoft.com/office/powerpoint/2010/main" val="127816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Exemplos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1014068" y="1792462"/>
            <a:ext cx="4032622" cy="1081236"/>
          </a:xfrm>
        </p:spPr>
        <p:txBody>
          <a:bodyPr/>
          <a:lstStyle/>
          <a:p>
            <a:pPr marL="152400" indent="0" algn="just">
              <a:buNone/>
            </a:pPr>
            <a:r>
              <a:rPr lang="pt-BR" sz="2000" dirty="0">
                <a:latin typeface="Quantico" panose="020B0604020202020204" charset="0"/>
              </a:rPr>
              <a:t>2. Desenvolva o fluxograma que solicite um número ao usuário e apresente o número informado.</a:t>
            </a:r>
          </a:p>
        </p:txBody>
      </p:sp>
      <p:sp>
        <p:nvSpPr>
          <p:cNvPr id="4" name="Fluxograma: Terminação 3">
            <a:extLst>
              <a:ext uri="{FF2B5EF4-FFF2-40B4-BE49-F238E27FC236}">
                <a16:creationId xmlns:a16="http://schemas.microsoft.com/office/drawing/2014/main" id="{9CDFC274-F40E-F89B-4300-424802F97597}"/>
              </a:ext>
            </a:extLst>
          </p:cNvPr>
          <p:cNvSpPr/>
          <p:nvPr/>
        </p:nvSpPr>
        <p:spPr>
          <a:xfrm>
            <a:off x="6031402" y="935514"/>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INICIO</a:t>
            </a:r>
            <a:endParaRPr lang="pt-BR" sz="1050" b="1" dirty="0">
              <a:solidFill>
                <a:schemeClr val="accent2">
                  <a:lumMod val="60000"/>
                  <a:lumOff val="40000"/>
                </a:schemeClr>
              </a:solidFill>
              <a:latin typeface="Quantico" panose="020B0604020202020204" charset="0"/>
            </a:endParaRPr>
          </a:p>
        </p:txBody>
      </p:sp>
      <p:sp>
        <p:nvSpPr>
          <p:cNvPr id="7" name="Fluxograma: Exibir 6">
            <a:extLst>
              <a:ext uri="{FF2B5EF4-FFF2-40B4-BE49-F238E27FC236}">
                <a16:creationId xmlns:a16="http://schemas.microsoft.com/office/drawing/2014/main" id="{9DB229D5-4BA3-473A-27A8-8F7BD81A9C25}"/>
              </a:ext>
            </a:extLst>
          </p:cNvPr>
          <p:cNvSpPr/>
          <p:nvPr/>
        </p:nvSpPr>
        <p:spPr>
          <a:xfrm>
            <a:off x="6031406" y="2764620"/>
            <a:ext cx="1957988" cy="623248"/>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numero</a:t>
            </a:r>
            <a:endParaRPr lang="pt-BR" sz="1050" b="1" dirty="0">
              <a:solidFill>
                <a:schemeClr val="accent2">
                  <a:lumMod val="60000"/>
                  <a:lumOff val="40000"/>
                </a:schemeClr>
              </a:solidFill>
              <a:latin typeface="Quantico" panose="020B0604020202020204" charset="0"/>
            </a:endParaRPr>
          </a:p>
        </p:txBody>
      </p:sp>
      <p:sp>
        <p:nvSpPr>
          <p:cNvPr id="8" name="Fluxograma: Terminação 7">
            <a:extLst>
              <a:ext uri="{FF2B5EF4-FFF2-40B4-BE49-F238E27FC236}">
                <a16:creationId xmlns:a16="http://schemas.microsoft.com/office/drawing/2014/main" id="{E6C74241-5E71-A4A7-2157-0B66310AD10B}"/>
              </a:ext>
            </a:extLst>
          </p:cNvPr>
          <p:cNvSpPr/>
          <p:nvPr/>
        </p:nvSpPr>
        <p:spPr>
          <a:xfrm>
            <a:off x="6031403" y="3702127"/>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FIM</a:t>
            </a:r>
            <a:endParaRPr lang="pt-BR" sz="1050" b="1" dirty="0">
              <a:solidFill>
                <a:schemeClr val="accent2">
                  <a:lumMod val="60000"/>
                  <a:lumOff val="40000"/>
                </a:schemeClr>
              </a:solidFill>
              <a:latin typeface="Quantico" panose="020B0604020202020204" charset="0"/>
            </a:endParaRPr>
          </a:p>
        </p:txBody>
      </p:sp>
      <p:cxnSp>
        <p:nvCxnSpPr>
          <p:cNvPr id="9" name="Conector de Seta Reta 8">
            <a:extLst>
              <a:ext uri="{FF2B5EF4-FFF2-40B4-BE49-F238E27FC236}">
                <a16:creationId xmlns:a16="http://schemas.microsoft.com/office/drawing/2014/main" id="{8A89D2F5-1650-7E29-7184-D437AF2DF725}"/>
              </a:ext>
            </a:extLst>
          </p:cNvPr>
          <p:cNvCxnSpPr>
            <a:cxnSpLocks/>
            <a:stCxn id="4" idx="2"/>
            <a:endCxn id="2" idx="0"/>
          </p:cNvCxnSpPr>
          <p:nvPr/>
        </p:nvCxnSpPr>
        <p:spPr>
          <a:xfrm flipH="1">
            <a:off x="7010396" y="1493916"/>
            <a:ext cx="1" cy="406628"/>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5E7F633E-9F79-0536-F626-D29D70470744}"/>
              </a:ext>
            </a:extLst>
          </p:cNvPr>
          <p:cNvCxnSpPr>
            <a:cxnSpLocks/>
            <a:stCxn id="7" idx="2"/>
            <a:endCxn id="8" idx="0"/>
          </p:cNvCxnSpPr>
          <p:nvPr/>
        </p:nvCxnSpPr>
        <p:spPr>
          <a:xfrm flipH="1">
            <a:off x="7010398" y="3387868"/>
            <a:ext cx="2" cy="314259"/>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uxograma: Entrada Manual 1">
            <a:extLst>
              <a:ext uri="{FF2B5EF4-FFF2-40B4-BE49-F238E27FC236}">
                <a16:creationId xmlns:a16="http://schemas.microsoft.com/office/drawing/2014/main" id="{1072555A-89EB-46EB-1E4E-8494C1E6D13D}"/>
              </a:ext>
            </a:extLst>
          </p:cNvPr>
          <p:cNvSpPr/>
          <p:nvPr/>
        </p:nvSpPr>
        <p:spPr>
          <a:xfrm>
            <a:off x="6101919" y="1840263"/>
            <a:ext cx="1816953" cy="602812"/>
          </a:xfrm>
          <a:prstGeom prst="flowChartManualInput">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numero</a:t>
            </a:r>
          </a:p>
        </p:txBody>
      </p:sp>
      <p:cxnSp>
        <p:nvCxnSpPr>
          <p:cNvPr id="5" name="Conector de Seta Reta 4">
            <a:extLst>
              <a:ext uri="{FF2B5EF4-FFF2-40B4-BE49-F238E27FC236}">
                <a16:creationId xmlns:a16="http://schemas.microsoft.com/office/drawing/2014/main" id="{1D9175B0-D26F-0E3B-3BCD-AEE0CF6BC5A3}"/>
              </a:ext>
            </a:extLst>
          </p:cNvPr>
          <p:cNvCxnSpPr>
            <a:cxnSpLocks/>
            <a:stCxn id="2" idx="2"/>
            <a:endCxn id="7" idx="0"/>
          </p:cNvCxnSpPr>
          <p:nvPr/>
        </p:nvCxnSpPr>
        <p:spPr>
          <a:xfrm>
            <a:off x="7010396" y="2443075"/>
            <a:ext cx="4" cy="321545"/>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Caso seja a condição falsa logo no início do laço de repetição, as instruções contidas no bloco do </a:t>
            </a:r>
            <a:r>
              <a:rPr lang="pt-BR" sz="2000" dirty="0" err="1">
                <a:solidFill>
                  <a:schemeClr val="tx1"/>
                </a:solidFill>
                <a:latin typeface="Quantico" panose="020B0604020202020204" charset="0"/>
              </a:rPr>
              <a:t>while</a:t>
            </a:r>
            <a:r>
              <a:rPr lang="pt-BR" sz="2000" dirty="0">
                <a:solidFill>
                  <a:schemeClr val="tx1"/>
                </a:solidFill>
                <a:latin typeface="Quantico" panose="020B0604020202020204" charset="0"/>
              </a:rPr>
              <a:t> serão ignoradas. Caso seja necessário executar mais de uma instrução para uma condição verdadeira dentro de um laço de repetição, elas devem respeitar a indentação.</a:t>
            </a:r>
          </a:p>
          <a:p>
            <a:pPr marL="152400" indent="0" algn="just">
              <a:buClr>
                <a:srgbClr val="94EE6B"/>
              </a:buClr>
              <a:buNone/>
            </a:pPr>
            <a:endParaRPr lang="pt-BR" sz="2000" dirty="0">
              <a:solidFill>
                <a:schemeClr val="tx1"/>
              </a:solidFill>
              <a:latin typeface="Quantico" panose="020B0604020202020204" charset="0"/>
            </a:endParaRPr>
          </a:p>
          <a:p>
            <a:pPr marL="152400" indent="0" algn="just">
              <a:buClr>
                <a:srgbClr val="94EE6B"/>
              </a:buClr>
              <a:buNone/>
            </a:pPr>
            <a:r>
              <a:rPr lang="pt-BR" sz="2000" b="1" dirty="0" err="1">
                <a:solidFill>
                  <a:srgbClr val="FFFF00"/>
                </a:solidFill>
                <a:latin typeface="Quantico" panose="020B0604020202020204" charset="0"/>
              </a:rPr>
              <a:t>while</a:t>
            </a:r>
            <a:r>
              <a:rPr lang="pt-BR" sz="2000" b="1" dirty="0">
                <a:solidFill>
                  <a:srgbClr val="FFFF00"/>
                </a:solidFill>
                <a:latin typeface="Quantico" panose="020B0604020202020204" charset="0"/>
              </a:rPr>
              <a:t> condição :</a:t>
            </a:r>
          </a:p>
          <a:p>
            <a:pPr marL="152400" indent="0" algn="just">
              <a:buClr>
                <a:srgbClr val="94EE6B"/>
              </a:buClr>
              <a:buNone/>
            </a:pPr>
            <a:r>
              <a:rPr lang="pt-BR" sz="2000" b="1" dirty="0">
                <a:solidFill>
                  <a:srgbClr val="FFFF00"/>
                </a:solidFill>
                <a:latin typeface="Quantico" panose="020B0604020202020204" charset="0"/>
              </a:rPr>
              <a:t>	//comando1 para condição verdadeira; </a:t>
            </a:r>
          </a:p>
          <a:p>
            <a:pPr marL="152400" indent="0" algn="just">
              <a:buClr>
                <a:srgbClr val="94EE6B"/>
              </a:buClr>
              <a:buNone/>
            </a:pPr>
            <a:r>
              <a:rPr lang="pt-BR" sz="2000" b="1" dirty="0">
                <a:solidFill>
                  <a:srgbClr val="FFFF00"/>
                </a:solidFill>
                <a:latin typeface="Quantico" panose="020B0604020202020204" charset="0"/>
              </a:rPr>
              <a:t>	//comando2 para condição verdadeira;    </a:t>
            </a:r>
          </a:p>
          <a:p>
            <a:pPr marL="152400" indent="0" algn="just">
              <a:buClr>
                <a:srgbClr val="94EE6B"/>
              </a:buClr>
              <a:buNone/>
            </a:pPr>
            <a:r>
              <a:rPr lang="pt-BR" sz="2000" b="1" dirty="0">
                <a:solidFill>
                  <a:srgbClr val="FFFF00"/>
                </a:solidFill>
                <a:latin typeface="Quantico" panose="020B0604020202020204" charset="0"/>
              </a:rPr>
              <a:t>	//comando3 para condição verdadeira;</a:t>
            </a:r>
          </a:p>
        </p:txBody>
      </p:sp>
    </p:spTree>
    <p:extLst>
      <p:ext uri="{BB962C8B-B14F-4D97-AF65-F5344CB8AC3E}">
        <p14:creationId xmlns:p14="http://schemas.microsoft.com/office/powerpoint/2010/main" val="19369763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Exemplo: Usando o primeiro exemplo do comando for, vamos demonstrar a utilização do comando </a:t>
            </a:r>
            <a:r>
              <a:rPr lang="pt-BR" sz="2000" dirty="0" err="1">
                <a:solidFill>
                  <a:schemeClr val="tx1"/>
                </a:solidFill>
                <a:latin typeface="Quantico" panose="020B0604020202020204" charset="0"/>
              </a:rPr>
              <a:t>while</a:t>
            </a:r>
            <a:r>
              <a:rPr lang="pt-BR" sz="2000" dirty="0">
                <a:solidFill>
                  <a:schemeClr val="tx1"/>
                </a:solidFill>
                <a:latin typeface="Quantico" panose="020B0604020202020204" charset="0"/>
              </a:rPr>
              <a:t> para mesma finalidade, exibindo na tela todos números de 1 a 15.</a:t>
            </a:r>
          </a:p>
        </p:txBody>
      </p:sp>
      <p:pic>
        <p:nvPicPr>
          <p:cNvPr id="3" name="Imagem 2">
            <a:extLst>
              <a:ext uri="{FF2B5EF4-FFF2-40B4-BE49-F238E27FC236}">
                <a16:creationId xmlns:a16="http://schemas.microsoft.com/office/drawing/2014/main" id="{F31F67D0-81EC-86C7-48F2-8D1471641F3B}"/>
              </a:ext>
            </a:extLst>
          </p:cNvPr>
          <p:cNvPicPr>
            <a:picLocks noChangeAspect="1"/>
          </p:cNvPicPr>
          <p:nvPr/>
        </p:nvPicPr>
        <p:blipFill>
          <a:blip r:embed="rId3"/>
          <a:stretch>
            <a:fillRect/>
          </a:stretch>
        </p:blipFill>
        <p:spPr>
          <a:xfrm>
            <a:off x="3455483" y="2833072"/>
            <a:ext cx="2029108" cy="1238423"/>
          </a:xfrm>
          <a:prstGeom prst="rect">
            <a:avLst/>
          </a:prstGeom>
        </p:spPr>
      </p:pic>
    </p:spTree>
    <p:extLst>
      <p:ext uri="{BB962C8B-B14F-4D97-AF65-F5344CB8AC3E}">
        <p14:creationId xmlns:p14="http://schemas.microsoft.com/office/powerpoint/2010/main" val="23399899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Podemos notar que o resultado é exatamente o mesmo que o exemplo utilizando o comando for. Porém, podemos notar também que no código fonte, precisamos garantir a inicialização da variável antes do início do laço e realizar o incremento dentro do bloco de repetição.</a:t>
            </a:r>
          </a:p>
        </p:txBody>
      </p:sp>
    </p:spTree>
    <p:extLst>
      <p:ext uri="{BB962C8B-B14F-4D97-AF65-F5344CB8AC3E}">
        <p14:creationId xmlns:p14="http://schemas.microsoft.com/office/powerpoint/2010/main" val="29250840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437779" y="931600"/>
            <a:ext cx="3637510" cy="1081236"/>
          </a:xfrm>
        </p:spPr>
        <p:txBody>
          <a:bodyPr/>
          <a:lstStyle/>
          <a:p>
            <a:pPr marL="152400" indent="0" algn="just">
              <a:buClr>
                <a:srgbClr val="94EE6B"/>
              </a:buClr>
              <a:buNone/>
            </a:pPr>
            <a:r>
              <a:rPr lang="pt-BR" sz="1900" dirty="0">
                <a:solidFill>
                  <a:schemeClr val="tx1"/>
                </a:solidFill>
                <a:latin typeface="Quantico" panose="020B0604020202020204" charset="0"/>
              </a:rPr>
              <a:t>Exemplo: </a:t>
            </a:r>
          </a:p>
          <a:p>
            <a:pPr marL="152400" indent="0" algn="just">
              <a:buClr>
                <a:srgbClr val="94EE6B"/>
              </a:buClr>
              <a:buNone/>
            </a:pPr>
            <a:r>
              <a:rPr lang="pt-BR" sz="1900" dirty="0">
                <a:solidFill>
                  <a:schemeClr val="tx1"/>
                </a:solidFill>
                <a:latin typeface="Quantico" panose="020B0604020202020204" charset="0"/>
              </a:rPr>
              <a:t>Escrever um programa que o usuário digite vários valores reais positivos. Todos estes números devem ser somados e quando for digitado algum número negativo, o laço de repetição deverá ser encerrado. Na sequência deverá ser calculada e exibida a média dos valores digitados.</a:t>
            </a:r>
          </a:p>
        </p:txBody>
      </p:sp>
      <p:pic>
        <p:nvPicPr>
          <p:cNvPr id="7" name="Imagem 6">
            <a:extLst>
              <a:ext uri="{FF2B5EF4-FFF2-40B4-BE49-F238E27FC236}">
                <a16:creationId xmlns:a16="http://schemas.microsoft.com/office/drawing/2014/main" id="{E5D73FFC-C7C0-99A1-78E8-B6565C68F193}"/>
              </a:ext>
            </a:extLst>
          </p:cNvPr>
          <p:cNvPicPr>
            <a:picLocks noChangeAspect="1"/>
          </p:cNvPicPr>
          <p:nvPr/>
        </p:nvPicPr>
        <p:blipFill>
          <a:blip r:embed="rId3"/>
          <a:stretch>
            <a:fillRect/>
          </a:stretch>
        </p:blipFill>
        <p:spPr>
          <a:xfrm>
            <a:off x="4190742" y="475500"/>
            <a:ext cx="4515480" cy="3962953"/>
          </a:xfrm>
          <a:prstGeom prst="rect">
            <a:avLst/>
          </a:prstGeom>
        </p:spPr>
      </p:pic>
    </p:spTree>
    <p:extLst>
      <p:ext uri="{BB962C8B-B14F-4D97-AF65-F5344CB8AC3E}">
        <p14:creationId xmlns:p14="http://schemas.microsoft.com/office/powerpoint/2010/main" val="184579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while-else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Ao final do </a:t>
            </a:r>
            <a:r>
              <a:rPr lang="pt-BR" sz="2000" dirty="0" err="1">
                <a:solidFill>
                  <a:schemeClr val="tx1"/>
                </a:solidFill>
                <a:latin typeface="Quantico" panose="020B0604020202020204" charset="0"/>
              </a:rPr>
              <a:t>while</a:t>
            </a:r>
            <a:r>
              <a:rPr lang="pt-BR" sz="2000" dirty="0">
                <a:solidFill>
                  <a:schemeClr val="tx1"/>
                </a:solidFill>
                <a:latin typeface="Quantico" panose="020B0604020202020204" charset="0"/>
              </a:rPr>
              <a:t> podemos também utilizar a instrução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Da mesma forma que na estrutura for, o propósito é executar alguma instrução ou bloco de código ao final do laço de repetição, desde que não seja interrompida por um break.</a:t>
            </a:r>
          </a:p>
          <a:p>
            <a:pPr marL="152400" indent="0" algn="just">
              <a:buClr>
                <a:srgbClr val="94EE6B"/>
              </a:buClr>
              <a:buNone/>
            </a:pPr>
            <a:r>
              <a:rPr lang="pt-BR" sz="2000" dirty="0">
                <a:solidFill>
                  <a:schemeClr val="tx1"/>
                </a:solidFill>
                <a:latin typeface="Quantico" panose="020B0604020202020204" charset="0"/>
              </a:rPr>
              <a:t>Sintaxe:  </a:t>
            </a:r>
          </a:p>
          <a:p>
            <a:pPr marL="1066800" lvl="2" indent="0" algn="just">
              <a:buClr>
                <a:srgbClr val="94EE6B"/>
              </a:buClr>
              <a:buNone/>
            </a:pPr>
            <a:r>
              <a:rPr lang="pt-BR" sz="2100" b="1" dirty="0" err="1">
                <a:solidFill>
                  <a:srgbClr val="FFFF00"/>
                </a:solidFill>
                <a:latin typeface="Quantico" panose="020B0604020202020204" charset="0"/>
              </a:rPr>
              <a:t>while</a:t>
            </a:r>
            <a:r>
              <a:rPr lang="pt-BR" sz="2100" b="1" dirty="0">
                <a:solidFill>
                  <a:srgbClr val="FFFF00"/>
                </a:solidFill>
                <a:latin typeface="Quantico" panose="020B0604020202020204" charset="0"/>
              </a:rPr>
              <a:t> condição :        </a:t>
            </a:r>
          </a:p>
          <a:p>
            <a:pPr marL="1066800" lvl="2" indent="0" algn="just">
              <a:buClr>
                <a:srgbClr val="94EE6B"/>
              </a:buClr>
              <a:buNone/>
            </a:pPr>
            <a:r>
              <a:rPr lang="pt-BR" sz="2100" b="1" dirty="0">
                <a:solidFill>
                  <a:srgbClr val="FFFF00"/>
                </a:solidFill>
                <a:latin typeface="Quantico" panose="020B0604020202020204" charset="0"/>
              </a:rPr>
              <a:t>	{bloco de código}    </a:t>
            </a:r>
          </a:p>
          <a:p>
            <a:pPr marL="1066800" lvl="2" indent="0" algn="just">
              <a:buClr>
                <a:srgbClr val="94EE6B"/>
              </a:buClr>
              <a:buNone/>
            </a:pPr>
            <a:r>
              <a:rPr lang="pt-BR" sz="2100" b="1" dirty="0" err="1">
                <a:solidFill>
                  <a:srgbClr val="FFFF00"/>
                </a:solidFill>
                <a:latin typeface="Quantico" panose="020B0604020202020204" charset="0"/>
              </a:rPr>
              <a:t>else</a:t>
            </a:r>
            <a:r>
              <a:rPr lang="pt-BR" sz="2100" b="1" dirty="0">
                <a:solidFill>
                  <a:srgbClr val="FFFF00"/>
                </a:solidFill>
                <a:latin typeface="Quantico" panose="020B0604020202020204" charset="0"/>
              </a:rPr>
              <a:t>:         </a:t>
            </a:r>
          </a:p>
          <a:p>
            <a:pPr marL="1066800" lvl="2" indent="0" algn="just">
              <a:buClr>
                <a:srgbClr val="94EE6B"/>
              </a:buClr>
              <a:buNone/>
            </a:pPr>
            <a:r>
              <a:rPr lang="pt-BR" sz="2100" b="1" dirty="0">
                <a:solidFill>
                  <a:srgbClr val="FFFF00"/>
                </a:solidFill>
                <a:latin typeface="Quantico" panose="020B0604020202020204" charset="0"/>
              </a:rPr>
              <a:t>	{bloco de código}</a:t>
            </a:r>
          </a:p>
        </p:txBody>
      </p:sp>
    </p:spTree>
    <p:extLst>
      <p:ext uri="{BB962C8B-B14F-4D97-AF65-F5344CB8AC3E}">
        <p14:creationId xmlns:p14="http://schemas.microsoft.com/office/powerpoint/2010/main" val="13836553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a:t>
            </a:r>
            <a:r>
              <a:rPr lang="pt-BR" sz="2400" b="1" dirty="0" err="1">
                <a:solidFill>
                  <a:srgbClr val="94EE6B"/>
                </a:solidFill>
                <a:latin typeface="Quantico" panose="020B0604020202020204" charset="0"/>
              </a:rPr>
              <a:t>while-else</a:t>
            </a:r>
            <a:r>
              <a:rPr lang="pt-BR" sz="24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Neste exemplo temos um programa que exibirá na tela somente os números pares de 1 a 10, e ao final do bloco de repetição uma mensagem será exibida na tela, caso não haja interrupção no boco de instruções.</a:t>
            </a:r>
          </a:p>
        </p:txBody>
      </p:sp>
      <p:pic>
        <p:nvPicPr>
          <p:cNvPr id="3" name="Imagem 2">
            <a:extLst>
              <a:ext uri="{FF2B5EF4-FFF2-40B4-BE49-F238E27FC236}">
                <a16:creationId xmlns:a16="http://schemas.microsoft.com/office/drawing/2014/main" id="{8E81B291-8C02-3660-0388-38D51515C5B2}"/>
              </a:ext>
            </a:extLst>
          </p:cNvPr>
          <p:cNvPicPr>
            <a:picLocks noChangeAspect="1"/>
          </p:cNvPicPr>
          <p:nvPr/>
        </p:nvPicPr>
        <p:blipFill>
          <a:blip r:embed="rId3"/>
          <a:stretch>
            <a:fillRect/>
          </a:stretch>
        </p:blipFill>
        <p:spPr>
          <a:xfrm>
            <a:off x="2017257" y="2658556"/>
            <a:ext cx="5109486" cy="1848302"/>
          </a:xfrm>
          <a:prstGeom prst="rect">
            <a:avLst/>
          </a:prstGeom>
        </p:spPr>
      </p:pic>
    </p:spTree>
    <p:extLst>
      <p:ext uri="{BB962C8B-B14F-4D97-AF65-F5344CB8AC3E}">
        <p14:creationId xmlns:p14="http://schemas.microsoft.com/office/powerpoint/2010/main" val="1716207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595822" y="1033200"/>
            <a:ext cx="2949597" cy="1081236"/>
          </a:xfrm>
        </p:spPr>
        <p:txBody>
          <a:bodyPr/>
          <a:lstStyle/>
          <a:p>
            <a:pPr marL="152400" indent="0" algn="just">
              <a:buClr>
                <a:srgbClr val="94EE6B"/>
              </a:buClr>
              <a:buNone/>
            </a:pPr>
            <a:r>
              <a:rPr lang="pt-BR" sz="2000" b="1" dirty="0">
                <a:solidFill>
                  <a:srgbClr val="94EE6B"/>
                </a:solidFill>
                <a:latin typeface="Quantico" panose="020B0604020202020204" charset="0"/>
              </a:rPr>
              <a:t>Estrutura </a:t>
            </a:r>
            <a:r>
              <a:rPr lang="pt-BR" sz="2000" b="1" dirty="0" err="1">
                <a:solidFill>
                  <a:srgbClr val="94EE6B"/>
                </a:solidFill>
                <a:latin typeface="Quantico" panose="020B0604020202020204" charset="0"/>
              </a:rPr>
              <a:t>while-else</a:t>
            </a:r>
            <a:r>
              <a:rPr lang="pt-BR" sz="20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 Neste próximo exemplo, um programa exibirá na tela somente os números pares de 1 a 10. Haverá interrupção do bloco de repetição, caso encontre mais de 2 números ímpares.</a:t>
            </a:r>
          </a:p>
        </p:txBody>
      </p:sp>
      <p:pic>
        <p:nvPicPr>
          <p:cNvPr id="4" name="Imagem 3">
            <a:extLst>
              <a:ext uri="{FF2B5EF4-FFF2-40B4-BE49-F238E27FC236}">
                <a16:creationId xmlns:a16="http://schemas.microsoft.com/office/drawing/2014/main" id="{EBEA28E5-4DA7-BA1D-5AAA-76692D8960B1}"/>
              </a:ext>
            </a:extLst>
          </p:cNvPr>
          <p:cNvPicPr>
            <a:picLocks noChangeAspect="1"/>
          </p:cNvPicPr>
          <p:nvPr/>
        </p:nvPicPr>
        <p:blipFill>
          <a:blip r:embed="rId3"/>
          <a:stretch>
            <a:fillRect/>
          </a:stretch>
        </p:blipFill>
        <p:spPr>
          <a:xfrm>
            <a:off x="3537329" y="1033200"/>
            <a:ext cx="5010849" cy="3229426"/>
          </a:xfrm>
          <a:prstGeom prst="rect">
            <a:avLst/>
          </a:prstGeom>
        </p:spPr>
      </p:pic>
    </p:spTree>
    <p:extLst>
      <p:ext uri="{BB962C8B-B14F-4D97-AF65-F5344CB8AC3E}">
        <p14:creationId xmlns:p14="http://schemas.microsoft.com/office/powerpoint/2010/main" val="41596736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595822" y="1033200"/>
            <a:ext cx="2949597" cy="1081236"/>
          </a:xfrm>
        </p:spPr>
        <p:txBody>
          <a:bodyPr/>
          <a:lstStyle/>
          <a:p>
            <a:pPr marL="152400" indent="0" algn="just">
              <a:buClr>
                <a:srgbClr val="94EE6B"/>
              </a:buClr>
              <a:buNone/>
            </a:pPr>
            <a:r>
              <a:rPr lang="pt-BR" sz="2000" b="1" dirty="0">
                <a:solidFill>
                  <a:srgbClr val="94EE6B"/>
                </a:solidFill>
                <a:latin typeface="Quantico" panose="020B0604020202020204" charset="0"/>
              </a:rPr>
              <a:t>Estrutura </a:t>
            </a:r>
            <a:r>
              <a:rPr lang="pt-BR" sz="2000" b="1" dirty="0" err="1">
                <a:solidFill>
                  <a:srgbClr val="94EE6B"/>
                </a:solidFill>
                <a:latin typeface="Quantico" panose="020B0604020202020204" charset="0"/>
              </a:rPr>
              <a:t>while-else</a:t>
            </a:r>
            <a:r>
              <a:rPr lang="pt-BR" sz="2000" b="1" dirty="0">
                <a:solidFill>
                  <a:srgbClr val="94EE6B"/>
                </a:solidFill>
                <a:latin typeface="Quantico" panose="020B0604020202020204" charset="0"/>
              </a:rPr>
              <a:t> </a:t>
            </a:r>
          </a:p>
          <a:p>
            <a:pPr marL="152400" indent="0" algn="just">
              <a:buClr>
                <a:srgbClr val="94EE6B"/>
              </a:buClr>
              <a:buNone/>
            </a:pPr>
            <a:r>
              <a:rPr lang="pt-BR" sz="2000" dirty="0">
                <a:solidFill>
                  <a:schemeClr val="tx1"/>
                </a:solidFill>
                <a:latin typeface="Quantico" panose="020B0604020202020204" charset="0"/>
              </a:rPr>
              <a:t>Analisando o resultado, não é executado o bloco da instrução </a:t>
            </a:r>
            <a:r>
              <a:rPr lang="pt-BR" sz="2000" dirty="0" err="1">
                <a:solidFill>
                  <a:schemeClr val="tx1"/>
                </a:solidFill>
                <a:latin typeface="Quantico" panose="020B0604020202020204" charset="0"/>
              </a:rPr>
              <a:t>else</a:t>
            </a:r>
            <a:r>
              <a:rPr lang="pt-BR" sz="2000" dirty="0">
                <a:solidFill>
                  <a:schemeClr val="tx1"/>
                </a:solidFill>
                <a:latin typeface="Quantico" panose="020B0604020202020204" charset="0"/>
              </a:rPr>
              <a:t> do </a:t>
            </a:r>
            <a:r>
              <a:rPr lang="pt-BR" sz="2000" dirty="0" err="1">
                <a:solidFill>
                  <a:schemeClr val="tx1"/>
                </a:solidFill>
                <a:latin typeface="Quantico" panose="020B0604020202020204" charset="0"/>
              </a:rPr>
              <a:t>while</a:t>
            </a:r>
            <a:r>
              <a:rPr lang="pt-BR" sz="2000" dirty="0">
                <a:solidFill>
                  <a:schemeClr val="tx1"/>
                </a:solidFill>
                <a:latin typeface="Quantico" panose="020B0604020202020204" charset="0"/>
              </a:rPr>
              <a:t> (linhas 13 e 14), pois ele foi interrompido pelo break durante a execução. </a:t>
            </a:r>
          </a:p>
        </p:txBody>
      </p:sp>
      <p:pic>
        <p:nvPicPr>
          <p:cNvPr id="4" name="Imagem 3">
            <a:extLst>
              <a:ext uri="{FF2B5EF4-FFF2-40B4-BE49-F238E27FC236}">
                <a16:creationId xmlns:a16="http://schemas.microsoft.com/office/drawing/2014/main" id="{EBEA28E5-4DA7-BA1D-5AAA-76692D8960B1}"/>
              </a:ext>
            </a:extLst>
          </p:cNvPr>
          <p:cNvPicPr>
            <a:picLocks noChangeAspect="1"/>
          </p:cNvPicPr>
          <p:nvPr/>
        </p:nvPicPr>
        <p:blipFill>
          <a:blip r:embed="rId3"/>
          <a:stretch>
            <a:fillRect/>
          </a:stretch>
        </p:blipFill>
        <p:spPr>
          <a:xfrm>
            <a:off x="3781778" y="1033200"/>
            <a:ext cx="4766400" cy="3229426"/>
          </a:xfrm>
          <a:prstGeom prst="rect">
            <a:avLst/>
          </a:prstGeom>
        </p:spPr>
      </p:pic>
    </p:spTree>
    <p:extLst>
      <p:ext uri="{BB962C8B-B14F-4D97-AF65-F5344CB8AC3E}">
        <p14:creationId xmlns:p14="http://schemas.microsoft.com/office/powerpoint/2010/main" val="27849392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Vetor e Matriz </a:t>
            </a:r>
          </a:p>
          <a:p>
            <a:pPr marL="152400" indent="0" algn="just">
              <a:buClr>
                <a:srgbClr val="94EE6B"/>
              </a:buClr>
              <a:buNone/>
            </a:pPr>
            <a:r>
              <a:rPr lang="pt-BR" sz="2200" dirty="0">
                <a:solidFill>
                  <a:schemeClr val="tx1"/>
                </a:solidFill>
                <a:latin typeface="Quantico" panose="020B0604020202020204" charset="0"/>
              </a:rPr>
              <a:t>Em geral são caracterizados por se tratar de uma única variável de um determinado tamanho que armazena várias informações do mesmo tipo. Essas informações são gravadas na memória sequencialmente e são referenciadas através de índices. Chamamos de vetor as variáveis unidimensionais e como matriz as multidimensionais. </a:t>
            </a:r>
            <a:endParaRPr lang="pt-BR" sz="2200" b="1" dirty="0">
              <a:solidFill>
                <a:srgbClr val="FFFF00"/>
              </a:solidFill>
              <a:latin typeface="Quantico" panose="020B0604020202020204" charset="0"/>
            </a:endParaRPr>
          </a:p>
        </p:txBody>
      </p:sp>
    </p:spTree>
    <p:extLst>
      <p:ext uri="{BB962C8B-B14F-4D97-AF65-F5344CB8AC3E}">
        <p14:creationId xmlns:p14="http://schemas.microsoft.com/office/powerpoint/2010/main" val="25505970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Vetores</a:t>
            </a:r>
          </a:p>
          <a:p>
            <a:pPr marL="152400" indent="0" algn="just">
              <a:buClr>
                <a:srgbClr val="94EE6B"/>
              </a:buClr>
              <a:buNone/>
            </a:pPr>
            <a:r>
              <a:rPr lang="pt-BR" sz="1900" dirty="0">
                <a:solidFill>
                  <a:schemeClr val="tx1"/>
                </a:solidFill>
                <a:latin typeface="Quantico" panose="020B0604020202020204" charset="0"/>
              </a:rPr>
              <a:t>Possui uma única dimensão. A declaração de vetores em Linguagem C deve obedecer a seguinte </a:t>
            </a:r>
          </a:p>
          <a:p>
            <a:pPr marL="152400" indent="0" algn="just">
              <a:buClr>
                <a:srgbClr val="94EE6B"/>
              </a:buClr>
              <a:buNone/>
            </a:pPr>
            <a:r>
              <a:rPr lang="pt-BR" sz="1900" b="1" dirty="0">
                <a:solidFill>
                  <a:srgbClr val="FFFF00"/>
                </a:solidFill>
                <a:latin typeface="Quantico" panose="020B0604020202020204" charset="0"/>
              </a:rPr>
              <a:t>sintaxe: </a:t>
            </a:r>
            <a:r>
              <a:rPr lang="pt-BR" sz="1900" b="1" dirty="0" err="1">
                <a:solidFill>
                  <a:srgbClr val="FFFF00"/>
                </a:solidFill>
                <a:latin typeface="Quantico" panose="020B0604020202020204" charset="0"/>
              </a:rPr>
              <a:t>nome_vetor</a:t>
            </a:r>
            <a:r>
              <a:rPr lang="pt-BR" sz="1900" b="1" dirty="0">
                <a:solidFill>
                  <a:srgbClr val="FFFF00"/>
                </a:solidFill>
                <a:latin typeface="Quantico" panose="020B0604020202020204" charset="0"/>
              </a:rPr>
              <a:t> = [] </a:t>
            </a:r>
          </a:p>
          <a:p>
            <a:pPr marL="152400" indent="0" algn="just">
              <a:buClr>
                <a:srgbClr val="94EE6B"/>
              </a:buClr>
              <a:buNone/>
            </a:pPr>
            <a:r>
              <a:rPr lang="pt-BR" sz="1900" dirty="0">
                <a:solidFill>
                  <a:schemeClr val="tx1"/>
                </a:solidFill>
                <a:latin typeface="Quantico" panose="020B0604020202020204" charset="0"/>
              </a:rPr>
              <a:t>O tipo será especificado de forma dinâmica, como nos demais exemplos vistos durante o curso. O primeira posição ou índice de um vetor é 0 (zero). Para entender melhor, considere que seja necessário declarar um vetor para armazenar algum conjunto de dados e para isso vamos declarar um vetor vazio e sem a necessidade de indicar o tipo: </a:t>
            </a:r>
          </a:p>
          <a:p>
            <a:pPr marL="152400" indent="0" algn="just">
              <a:buClr>
                <a:srgbClr val="94EE6B"/>
              </a:buClr>
              <a:buNone/>
            </a:pPr>
            <a:r>
              <a:rPr lang="pt-BR" sz="1900" b="1" dirty="0" err="1">
                <a:solidFill>
                  <a:srgbClr val="FFFF00"/>
                </a:solidFill>
                <a:latin typeface="Quantico" panose="020B0604020202020204" charset="0"/>
              </a:rPr>
              <a:t>vetor_exemplo</a:t>
            </a:r>
            <a:r>
              <a:rPr lang="pt-BR" sz="1900" b="1" dirty="0">
                <a:solidFill>
                  <a:srgbClr val="FFFF00"/>
                </a:solidFill>
                <a:latin typeface="Quantico" panose="020B0604020202020204" charset="0"/>
              </a:rPr>
              <a:t> = []</a:t>
            </a:r>
          </a:p>
        </p:txBody>
      </p:sp>
    </p:spTree>
    <p:extLst>
      <p:ext uri="{BB962C8B-B14F-4D97-AF65-F5344CB8AC3E}">
        <p14:creationId xmlns:p14="http://schemas.microsoft.com/office/powerpoint/2010/main" val="144798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Exemplos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1014068" y="1792462"/>
            <a:ext cx="4032622" cy="1081236"/>
          </a:xfrm>
        </p:spPr>
        <p:txBody>
          <a:bodyPr/>
          <a:lstStyle/>
          <a:p>
            <a:pPr marL="152400" indent="0" algn="just">
              <a:buNone/>
            </a:pPr>
            <a:r>
              <a:rPr lang="pt-BR" sz="2000" dirty="0">
                <a:latin typeface="Quantico" panose="020B0604020202020204" charset="0"/>
              </a:rPr>
              <a:t>3. Desenvolva o fluxograma que solicite o lado de um quadrado para o usuário e realize o cálculo da área com base neste número informado. Ao final do programa, essa área deverá ser exibida.</a:t>
            </a:r>
          </a:p>
        </p:txBody>
      </p:sp>
      <p:sp>
        <p:nvSpPr>
          <p:cNvPr id="4" name="Fluxograma: Terminação 3">
            <a:extLst>
              <a:ext uri="{FF2B5EF4-FFF2-40B4-BE49-F238E27FC236}">
                <a16:creationId xmlns:a16="http://schemas.microsoft.com/office/drawing/2014/main" id="{9CDFC274-F40E-F89B-4300-424802F97597}"/>
              </a:ext>
            </a:extLst>
          </p:cNvPr>
          <p:cNvSpPr/>
          <p:nvPr/>
        </p:nvSpPr>
        <p:spPr>
          <a:xfrm>
            <a:off x="6031402" y="675868"/>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INICIO</a:t>
            </a:r>
            <a:endParaRPr lang="pt-BR" sz="1050" b="1" dirty="0">
              <a:solidFill>
                <a:schemeClr val="accent2">
                  <a:lumMod val="60000"/>
                  <a:lumOff val="40000"/>
                </a:schemeClr>
              </a:solidFill>
              <a:latin typeface="Quantico" panose="020B0604020202020204" charset="0"/>
            </a:endParaRPr>
          </a:p>
        </p:txBody>
      </p:sp>
      <p:sp>
        <p:nvSpPr>
          <p:cNvPr id="7" name="Fluxograma: Exibir 6">
            <a:extLst>
              <a:ext uri="{FF2B5EF4-FFF2-40B4-BE49-F238E27FC236}">
                <a16:creationId xmlns:a16="http://schemas.microsoft.com/office/drawing/2014/main" id="{9DB229D5-4BA3-473A-27A8-8F7BD81A9C25}"/>
              </a:ext>
            </a:extLst>
          </p:cNvPr>
          <p:cNvSpPr/>
          <p:nvPr/>
        </p:nvSpPr>
        <p:spPr>
          <a:xfrm>
            <a:off x="6031406" y="3058134"/>
            <a:ext cx="1957988" cy="623248"/>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err="1">
                <a:solidFill>
                  <a:schemeClr val="accent2">
                    <a:lumMod val="60000"/>
                    <a:lumOff val="40000"/>
                  </a:schemeClr>
                </a:solidFill>
                <a:latin typeface="Quantico" panose="020B0604020202020204" charset="0"/>
              </a:rPr>
              <a:t>area</a:t>
            </a:r>
            <a:endParaRPr lang="pt-BR" sz="1050" b="1" dirty="0">
              <a:solidFill>
                <a:schemeClr val="accent2">
                  <a:lumMod val="60000"/>
                  <a:lumOff val="40000"/>
                </a:schemeClr>
              </a:solidFill>
              <a:latin typeface="Quantico" panose="020B0604020202020204" charset="0"/>
            </a:endParaRPr>
          </a:p>
        </p:txBody>
      </p:sp>
      <p:sp>
        <p:nvSpPr>
          <p:cNvPr id="8" name="Fluxograma: Terminação 7">
            <a:extLst>
              <a:ext uri="{FF2B5EF4-FFF2-40B4-BE49-F238E27FC236}">
                <a16:creationId xmlns:a16="http://schemas.microsoft.com/office/drawing/2014/main" id="{E6C74241-5E71-A4A7-2157-0B66310AD10B}"/>
              </a:ext>
            </a:extLst>
          </p:cNvPr>
          <p:cNvSpPr/>
          <p:nvPr/>
        </p:nvSpPr>
        <p:spPr>
          <a:xfrm>
            <a:off x="6031403" y="3939196"/>
            <a:ext cx="1957989" cy="55840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FIM</a:t>
            </a:r>
            <a:endParaRPr lang="pt-BR" sz="1050" b="1" dirty="0">
              <a:solidFill>
                <a:schemeClr val="accent2">
                  <a:lumMod val="60000"/>
                  <a:lumOff val="40000"/>
                </a:schemeClr>
              </a:solidFill>
              <a:latin typeface="Quantico" panose="020B0604020202020204" charset="0"/>
            </a:endParaRPr>
          </a:p>
        </p:txBody>
      </p:sp>
      <p:cxnSp>
        <p:nvCxnSpPr>
          <p:cNvPr id="9" name="Conector de Seta Reta 8">
            <a:extLst>
              <a:ext uri="{FF2B5EF4-FFF2-40B4-BE49-F238E27FC236}">
                <a16:creationId xmlns:a16="http://schemas.microsoft.com/office/drawing/2014/main" id="{8A89D2F5-1650-7E29-7184-D437AF2DF725}"/>
              </a:ext>
            </a:extLst>
          </p:cNvPr>
          <p:cNvCxnSpPr>
            <a:cxnSpLocks/>
            <a:stCxn id="4" idx="2"/>
            <a:endCxn id="2" idx="0"/>
          </p:cNvCxnSpPr>
          <p:nvPr/>
        </p:nvCxnSpPr>
        <p:spPr>
          <a:xfrm flipH="1">
            <a:off x="7010396" y="1234270"/>
            <a:ext cx="1" cy="226004"/>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5E7F633E-9F79-0536-F626-D29D70470744}"/>
              </a:ext>
            </a:extLst>
          </p:cNvPr>
          <p:cNvCxnSpPr>
            <a:cxnSpLocks/>
            <a:stCxn id="7" idx="2"/>
            <a:endCxn id="8" idx="0"/>
          </p:cNvCxnSpPr>
          <p:nvPr/>
        </p:nvCxnSpPr>
        <p:spPr>
          <a:xfrm flipH="1">
            <a:off x="7010398" y="3681382"/>
            <a:ext cx="2" cy="257814"/>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uxograma: Entrada Manual 1">
            <a:extLst>
              <a:ext uri="{FF2B5EF4-FFF2-40B4-BE49-F238E27FC236}">
                <a16:creationId xmlns:a16="http://schemas.microsoft.com/office/drawing/2014/main" id="{1072555A-89EB-46EB-1E4E-8494C1E6D13D}"/>
              </a:ext>
            </a:extLst>
          </p:cNvPr>
          <p:cNvSpPr/>
          <p:nvPr/>
        </p:nvSpPr>
        <p:spPr>
          <a:xfrm>
            <a:off x="6101919" y="1399993"/>
            <a:ext cx="1816953" cy="602812"/>
          </a:xfrm>
          <a:prstGeom prst="flowChartManualInput">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lado</a:t>
            </a:r>
          </a:p>
        </p:txBody>
      </p:sp>
      <p:cxnSp>
        <p:nvCxnSpPr>
          <p:cNvPr id="5" name="Conector de Seta Reta 4">
            <a:extLst>
              <a:ext uri="{FF2B5EF4-FFF2-40B4-BE49-F238E27FC236}">
                <a16:creationId xmlns:a16="http://schemas.microsoft.com/office/drawing/2014/main" id="{1D9175B0-D26F-0E3B-3BCD-AEE0CF6BC5A3}"/>
              </a:ext>
            </a:extLst>
          </p:cNvPr>
          <p:cNvCxnSpPr>
            <a:cxnSpLocks/>
            <a:stCxn id="2" idx="2"/>
            <a:endCxn id="6" idx="0"/>
          </p:cNvCxnSpPr>
          <p:nvPr/>
        </p:nvCxnSpPr>
        <p:spPr>
          <a:xfrm flipH="1">
            <a:off x="7010221" y="2002805"/>
            <a:ext cx="175" cy="232432"/>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AA9860E2-F826-907D-E0A3-59D448EA7221}"/>
              </a:ext>
            </a:extLst>
          </p:cNvPr>
          <p:cNvSpPr/>
          <p:nvPr/>
        </p:nvSpPr>
        <p:spPr>
          <a:xfrm>
            <a:off x="5937956" y="2235237"/>
            <a:ext cx="2144529" cy="565083"/>
          </a:xfrm>
          <a:prstGeom prst="rect">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1700" b="1" dirty="0" err="1">
                <a:solidFill>
                  <a:schemeClr val="accent2">
                    <a:lumMod val="60000"/>
                    <a:lumOff val="40000"/>
                  </a:schemeClr>
                </a:solidFill>
                <a:latin typeface="Quantico" panose="020B0604020202020204" charset="0"/>
              </a:rPr>
              <a:t>area</a:t>
            </a:r>
            <a:r>
              <a:rPr lang="pt-BR" sz="1700" b="1" dirty="0">
                <a:solidFill>
                  <a:schemeClr val="accent2">
                    <a:lumMod val="60000"/>
                    <a:lumOff val="40000"/>
                  </a:schemeClr>
                </a:solidFill>
                <a:latin typeface="Quantico" panose="020B0604020202020204" charset="0"/>
              </a:rPr>
              <a:t> = lado * lado</a:t>
            </a:r>
          </a:p>
        </p:txBody>
      </p:sp>
      <p:cxnSp>
        <p:nvCxnSpPr>
          <p:cNvPr id="14" name="Conector de Seta Reta 13">
            <a:extLst>
              <a:ext uri="{FF2B5EF4-FFF2-40B4-BE49-F238E27FC236}">
                <a16:creationId xmlns:a16="http://schemas.microsoft.com/office/drawing/2014/main" id="{C66A4695-7825-EAD5-643B-6522CC1A61AA}"/>
              </a:ext>
            </a:extLst>
          </p:cNvPr>
          <p:cNvCxnSpPr>
            <a:cxnSpLocks/>
            <a:stCxn id="6" idx="2"/>
            <a:endCxn id="7" idx="0"/>
          </p:cNvCxnSpPr>
          <p:nvPr/>
        </p:nvCxnSpPr>
        <p:spPr>
          <a:xfrm>
            <a:off x="7010221" y="2800320"/>
            <a:ext cx="179" cy="257814"/>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55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2" grpId="0" animBg="1"/>
      <p:bldP spid="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Vetores</a:t>
            </a:r>
          </a:p>
          <a:p>
            <a:pPr marL="152400" indent="0" algn="just">
              <a:buClr>
                <a:srgbClr val="94EE6B"/>
              </a:buClr>
              <a:buNone/>
            </a:pPr>
            <a:r>
              <a:rPr lang="pt-BR" sz="1900" dirty="0">
                <a:solidFill>
                  <a:schemeClr val="tx1"/>
                </a:solidFill>
                <a:latin typeface="Quantico" panose="020B0604020202020204" charset="0"/>
              </a:rPr>
              <a:t>Também é possível inicializar o vetor no momento de sua declaração. Para isso veja a sintaxe a seguir: </a:t>
            </a:r>
          </a:p>
          <a:p>
            <a:pPr marL="152400" indent="0" algn="just">
              <a:buClr>
                <a:srgbClr val="94EE6B"/>
              </a:buClr>
              <a:buNone/>
            </a:pPr>
            <a:r>
              <a:rPr lang="pt-BR" sz="1900" b="1" dirty="0" err="1">
                <a:solidFill>
                  <a:srgbClr val="FFFF00"/>
                </a:solidFill>
                <a:latin typeface="Quantico" panose="020B0604020202020204" charset="0"/>
              </a:rPr>
              <a:t>nome_vetor</a:t>
            </a:r>
            <a:r>
              <a:rPr lang="pt-BR" sz="1900" b="1" dirty="0">
                <a:solidFill>
                  <a:srgbClr val="FFFF00"/>
                </a:solidFill>
                <a:latin typeface="Quantico" panose="020B0604020202020204" charset="0"/>
              </a:rPr>
              <a:t> = [ </a:t>
            </a:r>
            <a:r>
              <a:rPr lang="pt-BR" sz="1900" b="1" dirty="0" err="1">
                <a:solidFill>
                  <a:srgbClr val="FFFF00"/>
                </a:solidFill>
                <a:latin typeface="Quantico" panose="020B0604020202020204" charset="0"/>
              </a:rPr>
              <a:t>lista_de_valores</a:t>
            </a:r>
            <a:r>
              <a:rPr lang="pt-BR" sz="1900" b="1" dirty="0">
                <a:solidFill>
                  <a:srgbClr val="FFFF00"/>
                </a:solidFill>
                <a:latin typeface="Quantico" panose="020B0604020202020204" charset="0"/>
              </a:rPr>
              <a:t> ] </a:t>
            </a:r>
          </a:p>
          <a:p>
            <a:pPr marL="152400" indent="0" algn="just">
              <a:buClr>
                <a:srgbClr val="94EE6B"/>
              </a:buClr>
              <a:buNone/>
            </a:pPr>
            <a:r>
              <a:rPr lang="pt-BR" sz="1900" dirty="0">
                <a:solidFill>
                  <a:schemeClr val="tx1"/>
                </a:solidFill>
                <a:latin typeface="Quantico" panose="020B0604020202020204" charset="0"/>
              </a:rPr>
              <a:t>Sendo que todos os elementos da lista de valores devem ser separados por vírgula e não necessariamente do mesmo tipo, que no caso de tipos diferentes são consideradas listas. A seguir temos a declaração do “</a:t>
            </a:r>
            <a:r>
              <a:rPr lang="pt-BR" sz="1900" dirty="0" err="1">
                <a:solidFill>
                  <a:schemeClr val="tx1"/>
                </a:solidFill>
                <a:latin typeface="Quantico" panose="020B0604020202020204" charset="0"/>
              </a:rPr>
              <a:t>vetor_exemplo</a:t>
            </a:r>
            <a:r>
              <a:rPr lang="pt-BR" sz="1900" dirty="0">
                <a:solidFill>
                  <a:schemeClr val="tx1"/>
                </a:solidFill>
                <a:latin typeface="Quantico" panose="020B0604020202020204" charset="0"/>
              </a:rPr>
              <a:t>” com os valores atribuídos de um mesmo tipo. </a:t>
            </a:r>
          </a:p>
          <a:p>
            <a:pPr marL="152400" indent="0" algn="just">
              <a:buClr>
                <a:srgbClr val="94EE6B"/>
              </a:buClr>
              <a:buNone/>
            </a:pPr>
            <a:r>
              <a:rPr lang="pt-BR" sz="1900" b="1" dirty="0" err="1">
                <a:solidFill>
                  <a:srgbClr val="FFFF00"/>
                </a:solidFill>
                <a:latin typeface="Quantico" panose="020B0604020202020204" charset="0"/>
              </a:rPr>
              <a:t>vetor_exemplo</a:t>
            </a:r>
            <a:r>
              <a:rPr lang="pt-BR" sz="1900" b="1" dirty="0">
                <a:solidFill>
                  <a:srgbClr val="FFFF00"/>
                </a:solidFill>
                <a:latin typeface="Quantico" panose="020B0604020202020204" charset="0"/>
              </a:rPr>
              <a:t> = [ 0,1,2,3,4,5,6,7,8,9 ] </a:t>
            </a:r>
          </a:p>
          <a:p>
            <a:pPr marL="152400" indent="0" algn="just">
              <a:buClr>
                <a:srgbClr val="94EE6B"/>
              </a:buClr>
              <a:buNone/>
            </a:pPr>
            <a:r>
              <a:rPr lang="pt-BR" sz="1900" dirty="0">
                <a:solidFill>
                  <a:schemeClr val="tx1"/>
                </a:solidFill>
                <a:latin typeface="Quantico" panose="020B0604020202020204" charset="0"/>
              </a:rPr>
              <a:t> </a:t>
            </a:r>
            <a:endParaRPr lang="pt-BR" sz="1900" b="1" dirty="0">
              <a:solidFill>
                <a:srgbClr val="FFFF00"/>
              </a:solidFill>
              <a:latin typeface="Quantico" panose="020B0604020202020204" charset="0"/>
            </a:endParaRPr>
          </a:p>
        </p:txBody>
      </p:sp>
    </p:spTree>
    <p:extLst>
      <p:ext uri="{BB962C8B-B14F-4D97-AF65-F5344CB8AC3E}">
        <p14:creationId xmlns:p14="http://schemas.microsoft.com/office/powerpoint/2010/main" val="23278335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Vetores</a:t>
            </a:r>
          </a:p>
          <a:p>
            <a:pPr marL="152400" indent="0" algn="just">
              <a:buClr>
                <a:srgbClr val="94EE6B"/>
              </a:buClr>
              <a:buNone/>
            </a:pPr>
            <a:r>
              <a:rPr lang="pt-BR" sz="1900" dirty="0">
                <a:solidFill>
                  <a:schemeClr val="tx1"/>
                </a:solidFill>
                <a:latin typeface="Quantico" panose="020B0604020202020204" charset="0"/>
              </a:rPr>
              <a:t>Exemplo inicializando um vetor de inteiros e listando os dados armazenados acessando cada posição ou cada item do vetor. </a:t>
            </a:r>
            <a:endParaRPr lang="pt-BR" sz="1900" b="1" dirty="0">
              <a:solidFill>
                <a:srgbClr val="FFFF00"/>
              </a:solidFill>
              <a:latin typeface="Quantico" panose="020B0604020202020204" charset="0"/>
            </a:endParaRPr>
          </a:p>
        </p:txBody>
      </p:sp>
      <p:pic>
        <p:nvPicPr>
          <p:cNvPr id="3" name="Imagem 2">
            <a:extLst>
              <a:ext uri="{FF2B5EF4-FFF2-40B4-BE49-F238E27FC236}">
                <a16:creationId xmlns:a16="http://schemas.microsoft.com/office/drawing/2014/main" id="{B965B1D1-77AE-67A8-8CE3-D6050FBF686B}"/>
              </a:ext>
            </a:extLst>
          </p:cNvPr>
          <p:cNvPicPr>
            <a:picLocks noChangeAspect="1"/>
          </p:cNvPicPr>
          <p:nvPr/>
        </p:nvPicPr>
        <p:blipFill>
          <a:blip r:embed="rId3"/>
          <a:stretch>
            <a:fillRect/>
          </a:stretch>
        </p:blipFill>
        <p:spPr>
          <a:xfrm>
            <a:off x="866324" y="2061591"/>
            <a:ext cx="3934374" cy="905001"/>
          </a:xfrm>
          <a:prstGeom prst="rect">
            <a:avLst/>
          </a:prstGeom>
        </p:spPr>
      </p:pic>
      <p:pic>
        <p:nvPicPr>
          <p:cNvPr id="7" name="Imagem 6">
            <a:extLst>
              <a:ext uri="{FF2B5EF4-FFF2-40B4-BE49-F238E27FC236}">
                <a16:creationId xmlns:a16="http://schemas.microsoft.com/office/drawing/2014/main" id="{5954E22D-6797-97BE-6A65-D0C6A401A339}"/>
              </a:ext>
            </a:extLst>
          </p:cNvPr>
          <p:cNvPicPr>
            <a:picLocks noChangeAspect="1"/>
          </p:cNvPicPr>
          <p:nvPr/>
        </p:nvPicPr>
        <p:blipFill>
          <a:blip r:embed="rId4"/>
          <a:stretch>
            <a:fillRect/>
          </a:stretch>
        </p:blipFill>
        <p:spPr>
          <a:xfrm>
            <a:off x="866324" y="3236883"/>
            <a:ext cx="3991532" cy="971686"/>
          </a:xfrm>
          <a:prstGeom prst="rect">
            <a:avLst/>
          </a:prstGeom>
        </p:spPr>
      </p:pic>
      <p:pic>
        <p:nvPicPr>
          <p:cNvPr id="9" name="Imagem 8">
            <a:extLst>
              <a:ext uri="{FF2B5EF4-FFF2-40B4-BE49-F238E27FC236}">
                <a16:creationId xmlns:a16="http://schemas.microsoft.com/office/drawing/2014/main" id="{35336717-6663-94C2-ADF2-D7BBB8F36007}"/>
              </a:ext>
            </a:extLst>
          </p:cNvPr>
          <p:cNvPicPr>
            <a:picLocks noChangeAspect="1"/>
          </p:cNvPicPr>
          <p:nvPr/>
        </p:nvPicPr>
        <p:blipFill>
          <a:blip r:embed="rId5"/>
          <a:stretch>
            <a:fillRect/>
          </a:stretch>
        </p:blipFill>
        <p:spPr>
          <a:xfrm>
            <a:off x="4800698" y="2509328"/>
            <a:ext cx="3905795" cy="914528"/>
          </a:xfrm>
          <a:prstGeom prst="rect">
            <a:avLst/>
          </a:prstGeom>
        </p:spPr>
      </p:pic>
    </p:spTree>
    <p:extLst>
      <p:ext uri="{BB962C8B-B14F-4D97-AF65-F5344CB8AC3E}">
        <p14:creationId xmlns:p14="http://schemas.microsoft.com/office/powerpoint/2010/main" val="13581303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Vetores</a:t>
            </a:r>
          </a:p>
          <a:p>
            <a:pPr marL="152400" indent="0" algn="just">
              <a:buClr>
                <a:srgbClr val="94EE6B"/>
              </a:buClr>
              <a:buNone/>
            </a:pPr>
            <a:r>
              <a:rPr lang="pt-BR" sz="2000" dirty="0">
                <a:solidFill>
                  <a:schemeClr val="tx1"/>
                </a:solidFill>
                <a:latin typeface="Quantico" panose="020B0604020202020204" charset="0"/>
              </a:rPr>
              <a:t>Analisando os códigos anteriores, todos possuem a mesma finalidade porém de formas de diferente para identificar o limite do vetor, sendo range(</a:t>
            </a:r>
            <a:r>
              <a:rPr lang="pt-BR" sz="2000" dirty="0" err="1">
                <a:solidFill>
                  <a:schemeClr val="tx1"/>
                </a:solidFill>
                <a:latin typeface="Quantico" panose="020B0604020202020204" charset="0"/>
              </a:rPr>
              <a:t>len</a:t>
            </a:r>
            <a:r>
              <a:rPr lang="pt-BR" sz="2000" dirty="0">
                <a:solidFill>
                  <a:schemeClr val="tx1"/>
                </a:solidFill>
                <a:latin typeface="Quantico" panose="020B0604020202020204" charset="0"/>
              </a:rPr>
              <a:t>(vetor) identificando de forma dinâmica o tamanho do vetor, range(6) já sabendo a quantidade de posições existentes no vetor e o último identificando de forma dinâmica os itens do vetor.</a:t>
            </a:r>
            <a:endParaRPr lang="pt-BR" sz="2000" b="1" dirty="0">
              <a:solidFill>
                <a:srgbClr val="FFFF00"/>
              </a:solidFill>
              <a:latin typeface="Quantico" panose="020B0604020202020204" charset="0"/>
            </a:endParaRPr>
          </a:p>
        </p:txBody>
      </p:sp>
    </p:spTree>
    <p:extLst>
      <p:ext uri="{BB962C8B-B14F-4D97-AF65-F5344CB8AC3E}">
        <p14:creationId xmlns:p14="http://schemas.microsoft.com/office/powerpoint/2010/main" val="623423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Listas</a:t>
            </a:r>
          </a:p>
          <a:p>
            <a:pPr marL="152400" indent="0" algn="just">
              <a:buClr>
                <a:srgbClr val="94EE6B"/>
              </a:buClr>
              <a:buNone/>
            </a:pPr>
            <a:r>
              <a:rPr lang="pt-BR" sz="2000" dirty="0">
                <a:solidFill>
                  <a:schemeClr val="tx1"/>
                </a:solidFill>
                <a:latin typeface="Quantico" panose="020B0604020202020204" charset="0"/>
              </a:rPr>
              <a:t>Em Python, os valores de uma lista podem ser de qualquer tipo, inclusive contendo tipos diferentes de dados em uma mesma variável. Em outras linguagens de programação, listas são chamadas de vetores e possuem restrições, que Python não impõe:</a:t>
            </a:r>
          </a:p>
          <a:p>
            <a:pPr marL="152400" indent="0" algn="just">
              <a:buClr>
                <a:srgbClr val="94EE6B"/>
              </a:buClr>
              <a:buNone/>
            </a:pPr>
            <a:endParaRPr lang="pt-BR" sz="2000" b="1" dirty="0">
              <a:solidFill>
                <a:schemeClr val="tx1"/>
              </a:solidFill>
              <a:latin typeface="Quantico" panose="020B0604020202020204" charset="0"/>
            </a:endParaRPr>
          </a:p>
          <a:p>
            <a:pPr marL="152400" indent="0" algn="just">
              <a:buClr>
                <a:srgbClr val="94EE6B"/>
              </a:buClr>
              <a:buNone/>
            </a:pPr>
            <a:r>
              <a:rPr lang="pt-BR" sz="2000" b="1" dirty="0">
                <a:solidFill>
                  <a:srgbClr val="FFFF00"/>
                </a:solidFill>
                <a:latin typeface="Quantico" panose="020B0604020202020204" charset="0"/>
              </a:rPr>
              <a:t>Exemplos:  </a:t>
            </a:r>
          </a:p>
          <a:p>
            <a:pPr marL="152400" indent="0" algn="just">
              <a:buClr>
                <a:srgbClr val="94EE6B"/>
              </a:buClr>
              <a:buNone/>
            </a:pPr>
            <a:r>
              <a:rPr lang="pt-BR" sz="2000" b="1" dirty="0">
                <a:solidFill>
                  <a:srgbClr val="FFFF00"/>
                </a:solidFill>
                <a:latin typeface="Quantico" panose="020B0604020202020204" charset="0"/>
              </a:rPr>
              <a:t>lista1 = [‘X’, 5, 9.5, ‘curso’, </a:t>
            </a:r>
            <a:r>
              <a:rPr lang="pt-BR" sz="2000" b="1" dirty="0" err="1">
                <a:solidFill>
                  <a:srgbClr val="FFFF00"/>
                </a:solidFill>
                <a:latin typeface="Quantico" panose="020B0604020202020204" charset="0"/>
              </a:rPr>
              <a:t>True</a:t>
            </a:r>
            <a:r>
              <a:rPr lang="pt-BR" sz="2000" b="1" dirty="0">
                <a:solidFill>
                  <a:srgbClr val="FFFF00"/>
                </a:solidFill>
                <a:latin typeface="Quantico" panose="020B0604020202020204" charset="0"/>
              </a:rPr>
              <a:t>]     </a:t>
            </a:r>
          </a:p>
          <a:p>
            <a:pPr marL="152400" indent="0" algn="just">
              <a:buClr>
                <a:srgbClr val="94EE6B"/>
              </a:buClr>
              <a:buNone/>
            </a:pPr>
            <a:r>
              <a:rPr lang="pt-BR" sz="2000" b="1" dirty="0">
                <a:solidFill>
                  <a:srgbClr val="FFFF00"/>
                </a:solidFill>
                <a:latin typeface="Quantico" panose="020B0604020202020204" charset="0"/>
              </a:rPr>
              <a:t>lista2 = [10.99, 3, 50.5, -3.5, 15.0]</a:t>
            </a:r>
          </a:p>
        </p:txBody>
      </p:sp>
    </p:spTree>
    <p:extLst>
      <p:ext uri="{BB962C8B-B14F-4D97-AF65-F5344CB8AC3E}">
        <p14:creationId xmlns:p14="http://schemas.microsoft.com/office/powerpoint/2010/main" val="8987610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Listas</a:t>
            </a:r>
          </a:p>
          <a:p>
            <a:pPr marL="152400" indent="0" algn="just">
              <a:buClr>
                <a:srgbClr val="94EE6B"/>
              </a:buClr>
              <a:buNone/>
            </a:pPr>
            <a:r>
              <a:rPr lang="pt-BR" sz="1900" dirty="0">
                <a:solidFill>
                  <a:schemeClr val="tx1"/>
                </a:solidFill>
                <a:latin typeface="Quantico" panose="020B0604020202020204" charset="0"/>
              </a:rPr>
              <a:t>Deverá ser armazenado o nome e nota de 3 aluno, digitados pelo usuário. Ao final deverá ser exibido o nome e nota de cada aluno. Usar uma lista para nomes e outra para notas. A função </a:t>
            </a:r>
            <a:r>
              <a:rPr lang="pt-BR" sz="1900" dirty="0" err="1">
                <a:solidFill>
                  <a:schemeClr val="tx1"/>
                </a:solidFill>
                <a:latin typeface="Quantico" panose="020B0604020202020204" charset="0"/>
              </a:rPr>
              <a:t>append</a:t>
            </a:r>
            <a:r>
              <a:rPr lang="pt-BR" sz="1900" dirty="0">
                <a:solidFill>
                  <a:schemeClr val="tx1"/>
                </a:solidFill>
                <a:latin typeface="Quantico" panose="020B0604020202020204" charset="0"/>
              </a:rPr>
              <a:t> deve ser usada para adicionar valores em uma lista.</a:t>
            </a:r>
            <a:endParaRPr lang="pt-BR" sz="1900" b="1" dirty="0">
              <a:solidFill>
                <a:schemeClr val="tx1"/>
              </a:solidFill>
              <a:latin typeface="Quantico" panose="020B0604020202020204" charset="0"/>
            </a:endParaRPr>
          </a:p>
        </p:txBody>
      </p:sp>
      <p:pic>
        <p:nvPicPr>
          <p:cNvPr id="3" name="Imagem 2">
            <a:extLst>
              <a:ext uri="{FF2B5EF4-FFF2-40B4-BE49-F238E27FC236}">
                <a16:creationId xmlns:a16="http://schemas.microsoft.com/office/drawing/2014/main" id="{A4BA0910-5069-8B92-6973-CC2BB4DBEC7C}"/>
              </a:ext>
            </a:extLst>
          </p:cNvPr>
          <p:cNvPicPr>
            <a:picLocks noChangeAspect="1"/>
          </p:cNvPicPr>
          <p:nvPr/>
        </p:nvPicPr>
        <p:blipFill>
          <a:blip r:embed="rId3"/>
          <a:stretch>
            <a:fillRect/>
          </a:stretch>
        </p:blipFill>
        <p:spPr>
          <a:xfrm>
            <a:off x="1108129" y="2607732"/>
            <a:ext cx="6792273" cy="1890311"/>
          </a:xfrm>
          <a:prstGeom prst="rect">
            <a:avLst/>
          </a:prstGeom>
        </p:spPr>
      </p:pic>
    </p:spTree>
    <p:extLst>
      <p:ext uri="{BB962C8B-B14F-4D97-AF65-F5344CB8AC3E}">
        <p14:creationId xmlns:p14="http://schemas.microsoft.com/office/powerpoint/2010/main" val="2219090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Exemplos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720000" y="1278360"/>
            <a:ext cx="4032622" cy="1081236"/>
          </a:xfrm>
        </p:spPr>
        <p:txBody>
          <a:bodyPr/>
          <a:lstStyle/>
          <a:p>
            <a:pPr marL="152400" indent="0" algn="just">
              <a:buNone/>
            </a:pPr>
            <a:r>
              <a:rPr lang="pt-BR" sz="2000" dirty="0">
                <a:latin typeface="Quantico" panose="020B0604020202020204" charset="0"/>
              </a:rPr>
              <a:t>4. Desenvolva o fluxograma que solicite um número ao usuário e verifique se esse número é maior ou menor que 10 e mostre a mensagem condizente.</a:t>
            </a:r>
          </a:p>
        </p:txBody>
      </p:sp>
      <p:sp>
        <p:nvSpPr>
          <p:cNvPr id="4" name="Fluxograma: Terminação 3">
            <a:extLst>
              <a:ext uri="{FF2B5EF4-FFF2-40B4-BE49-F238E27FC236}">
                <a16:creationId xmlns:a16="http://schemas.microsoft.com/office/drawing/2014/main" id="{9CDFC274-F40E-F89B-4300-424802F97597}"/>
              </a:ext>
            </a:extLst>
          </p:cNvPr>
          <p:cNvSpPr/>
          <p:nvPr/>
        </p:nvSpPr>
        <p:spPr>
          <a:xfrm>
            <a:off x="6243628" y="499943"/>
            <a:ext cx="1182200" cy="330889"/>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INICIO</a:t>
            </a:r>
            <a:endParaRPr lang="pt-BR" sz="1050" b="1" dirty="0">
              <a:solidFill>
                <a:schemeClr val="accent2">
                  <a:lumMod val="60000"/>
                  <a:lumOff val="40000"/>
                </a:schemeClr>
              </a:solidFill>
              <a:latin typeface="Quantico" panose="020B0604020202020204" charset="0"/>
            </a:endParaRPr>
          </a:p>
        </p:txBody>
      </p:sp>
      <p:sp>
        <p:nvSpPr>
          <p:cNvPr id="7" name="Fluxograma: Exibir 6">
            <a:extLst>
              <a:ext uri="{FF2B5EF4-FFF2-40B4-BE49-F238E27FC236}">
                <a16:creationId xmlns:a16="http://schemas.microsoft.com/office/drawing/2014/main" id="{9DB229D5-4BA3-473A-27A8-8F7BD81A9C25}"/>
              </a:ext>
            </a:extLst>
          </p:cNvPr>
          <p:cNvSpPr/>
          <p:nvPr/>
        </p:nvSpPr>
        <p:spPr>
          <a:xfrm>
            <a:off x="4941816" y="2426937"/>
            <a:ext cx="1495778" cy="452502"/>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menor</a:t>
            </a:r>
            <a:endParaRPr lang="pt-BR" sz="1050" b="1" dirty="0">
              <a:solidFill>
                <a:schemeClr val="accent2">
                  <a:lumMod val="60000"/>
                  <a:lumOff val="40000"/>
                </a:schemeClr>
              </a:solidFill>
              <a:latin typeface="Quantico" panose="020B0604020202020204" charset="0"/>
            </a:endParaRPr>
          </a:p>
        </p:txBody>
      </p:sp>
      <p:sp>
        <p:nvSpPr>
          <p:cNvPr id="8" name="Fluxograma: Terminação 7">
            <a:extLst>
              <a:ext uri="{FF2B5EF4-FFF2-40B4-BE49-F238E27FC236}">
                <a16:creationId xmlns:a16="http://schemas.microsoft.com/office/drawing/2014/main" id="{E6C74241-5E71-A4A7-2157-0B66310AD10B}"/>
              </a:ext>
            </a:extLst>
          </p:cNvPr>
          <p:cNvSpPr/>
          <p:nvPr/>
        </p:nvSpPr>
        <p:spPr>
          <a:xfrm>
            <a:off x="6331738" y="4128672"/>
            <a:ext cx="909271" cy="373472"/>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FIM</a:t>
            </a:r>
            <a:endParaRPr lang="pt-BR" sz="1050" b="1" dirty="0">
              <a:solidFill>
                <a:schemeClr val="accent2">
                  <a:lumMod val="60000"/>
                  <a:lumOff val="40000"/>
                </a:schemeClr>
              </a:solidFill>
              <a:latin typeface="Quantico" panose="020B0604020202020204" charset="0"/>
            </a:endParaRPr>
          </a:p>
        </p:txBody>
      </p:sp>
      <p:cxnSp>
        <p:nvCxnSpPr>
          <p:cNvPr id="9" name="Conector de Seta Reta 8">
            <a:extLst>
              <a:ext uri="{FF2B5EF4-FFF2-40B4-BE49-F238E27FC236}">
                <a16:creationId xmlns:a16="http://schemas.microsoft.com/office/drawing/2014/main" id="{8A89D2F5-1650-7E29-7184-D437AF2DF725}"/>
              </a:ext>
            </a:extLst>
          </p:cNvPr>
          <p:cNvCxnSpPr>
            <a:cxnSpLocks/>
            <a:stCxn id="4" idx="2"/>
            <a:endCxn id="2" idx="0"/>
          </p:cNvCxnSpPr>
          <p:nvPr/>
        </p:nvCxnSpPr>
        <p:spPr>
          <a:xfrm>
            <a:off x="6834728" y="830832"/>
            <a:ext cx="0" cy="181867"/>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luxograma: Entrada Manual 1">
            <a:extLst>
              <a:ext uri="{FF2B5EF4-FFF2-40B4-BE49-F238E27FC236}">
                <a16:creationId xmlns:a16="http://schemas.microsoft.com/office/drawing/2014/main" id="{1072555A-89EB-46EB-1E4E-8494C1E6D13D}"/>
              </a:ext>
            </a:extLst>
          </p:cNvPr>
          <p:cNvSpPr/>
          <p:nvPr/>
        </p:nvSpPr>
        <p:spPr>
          <a:xfrm>
            <a:off x="6199864" y="964578"/>
            <a:ext cx="1269727" cy="481211"/>
          </a:xfrm>
          <a:prstGeom prst="flowChartManualInput">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numero</a:t>
            </a:r>
          </a:p>
        </p:txBody>
      </p:sp>
      <p:cxnSp>
        <p:nvCxnSpPr>
          <p:cNvPr id="5" name="Conector de Seta Reta 4">
            <a:extLst>
              <a:ext uri="{FF2B5EF4-FFF2-40B4-BE49-F238E27FC236}">
                <a16:creationId xmlns:a16="http://schemas.microsoft.com/office/drawing/2014/main" id="{1D9175B0-D26F-0E3B-3BCD-AEE0CF6BC5A3}"/>
              </a:ext>
            </a:extLst>
          </p:cNvPr>
          <p:cNvCxnSpPr>
            <a:cxnSpLocks/>
            <a:stCxn id="2" idx="2"/>
            <a:endCxn id="10" idx="0"/>
          </p:cNvCxnSpPr>
          <p:nvPr/>
        </p:nvCxnSpPr>
        <p:spPr>
          <a:xfrm flipH="1">
            <a:off x="6834727" y="1445789"/>
            <a:ext cx="1" cy="178043"/>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Fluxograma: Decisão 9">
            <a:extLst>
              <a:ext uri="{FF2B5EF4-FFF2-40B4-BE49-F238E27FC236}">
                <a16:creationId xmlns:a16="http://schemas.microsoft.com/office/drawing/2014/main" id="{0FB1CCE6-1D65-B3A3-9121-A8E49B26738E}"/>
              </a:ext>
            </a:extLst>
          </p:cNvPr>
          <p:cNvSpPr/>
          <p:nvPr/>
        </p:nvSpPr>
        <p:spPr>
          <a:xfrm>
            <a:off x="5795653" y="1623832"/>
            <a:ext cx="2078147" cy="719253"/>
          </a:xfrm>
          <a:prstGeom prst="flowChartDecision">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1700" b="1" dirty="0">
                <a:solidFill>
                  <a:schemeClr val="accent2">
                    <a:lumMod val="60000"/>
                    <a:lumOff val="40000"/>
                  </a:schemeClr>
                </a:solidFill>
                <a:latin typeface="Quantico" panose="020B0604020202020204" charset="0"/>
              </a:rPr>
              <a:t>Numero &lt; 10</a:t>
            </a:r>
          </a:p>
        </p:txBody>
      </p:sp>
      <p:sp>
        <p:nvSpPr>
          <p:cNvPr id="18" name="Fluxograma: Exibir 17">
            <a:extLst>
              <a:ext uri="{FF2B5EF4-FFF2-40B4-BE49-F238E27FC236}">
                <a16:creationId xmlns:a16="http://schemas.microsoft.com/office/drawing/2014/main" id="{A36F79E7-9C63-4B30-A7A7-AC593D708973}"/>
              </a:ext>
            </a:extLst>
          </p:cNvPr>
          <p:cNvSpPr/>
          <p:nvPr/>
        </p:nvSpPr>
        <p:spPr>
          <a:xfrm>
            <a:off x="6126591" y="2993556"/>
            <a:ext cx="1376405" cy="452502"/>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maior</a:t>
            </a:r>
            <a:endParaRPr lang="pt-BR" sz="1050" b="1" dirty="0">
              <a:solidFill>
                <a:schemeClr val="accent2">
                  <a:lumMod val="60000"/>
                  <a:lumOff val="40000"/>
                </a:schemeClr>
              </a:solidFill>
              <a:latin typeface="Quantico" panose="020B0604020202020204" charset="0"/>
            </a:endParaRPr>
          </a:p>
        </p:txBody>
      </p:sp>
      <p:sp>
        <p:nvSpPr>
          <p:cNvPr id="19" name="Fluxograma: Exibir 18">
            <a:extLst>
              <a:ext uri="{FF2B5EF4-FFF2-40B4-BE49-F238E27FC236}">
                <a16:creationId xmlns:a16="http://schemas.microsoft.com/office/drawing/2014/main" id="{BDC02208-9EA1-3A53-ADA1-CD2AB2D12C0F}"/>
              </a:ext>
            </a:extLst>
          </p:cNvPr>
          <p:cNvSpPr/>
          <p:nvPr/>
        </p:nvSpPr>
        <p:spPr>
          <a:xfrm>
            <a:off x="7735797" y="2993556"/>
            <a:ext cx="1376405" cy="452502"/>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igual</a:t>
            </a:r>
            <a:endParaRPr lang="pt-BR" sz="1050" b="1" dirty="0">
              <a:solidFill>
                <a:schemeClr val="accent2">
                  <a:lumMod val="60000"/>
                  <a:lumOff val="40000"/>
                </a:schemeClr>
              </a:solidFill>
              <a:latin typeface="Quantico" panose="020B0604020202020204" charset="0"/>
            </a:endParaRPr>
          </a:p>
        </p:txBody>
      </p:sp>
      <p:cxnSp>
        <p:nvCxnSpPr>
          <p:cNvPr id="21" name="Conector: Angulado 20">
            <a:extLst>
              <a:ext uri="{FF2B5EF4-FFF2-40B4-BE49-F238E27FC236}">
                <a16:creationId xmlns:a16="http://schemas.microsoft.com/office/drawing/2014/main" id="{6928CB3B-6B39-0904-8E9C-DF15A0251380}"/>
              </a:ext>
            </a:extLst>
          </p:cNvPr>
          <p:cNvCxnSpPr>
            <a:cxnSpLocks/>
            <a:stCxn id="10" idx="1"/>
            <a:endCxn id="7" idx="0"/>
          </p:cNvCxnSpPr>
          <p:nvPr/>
        </p:nvCxnSpPr>
        <p:spPr>
          <a:xfrm rot="10800000" flipV="1">
            <a:off x="5689705" y="1983459"/>
            <a:ext cx="105948" cy="443478"/>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Fluxograma: Decisão 23">
            <a:extLst>
              <a:ext uri="{FF2B5EF4-FFF2-40B4-BE49-F238E27FC236}">
                <a16:creationId xmlns:a16="http://schemas.microsoft.com/office/drawing/2014/main" id="{14679593-6862-1AE4-73E7-69BC8E693552}"/>
              </a:ext>
            </a:extLst>
          </p:cNvPr>
          <p:cNvSpPr/>
          <p:nvPr/>
        </p:nvSpPr>
        <p:spPr>
          <a:xfrm>
            <a:off x="6940674" y="2146597"/>
            <a:ext cx="2078147" cy="719253"/>
          </a:xfrm>
          <a:prstGeom prst="flowChartDecision">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1700" b="1" dirty="0">
                <a:solidFill>
                  <a:schemeClr val="accent2">
                    <a:lumMod val="60000"/>
                    <a:lumOff val="40000"/>
                  </a:schemeClr>
                </a:solidFill>
                <a:latin typeface="Quantico" panose="020B0604020202020204" charset="0"/>
              </a:rPr>
              <a:t>Numero &gt; 10</a:t>
            </a:r>
          </a:p>
        </p:txBody>
      </p:sp>
      <p:cxnSp>
        <p:nvCxnSpPr>
          <p:cNvPr id="26" name="Conector: Angulado 25">
            <a:extLst>
              <a:ext uri="{FF2B5EF4-FFF2-40B4-BE49-F238E27FC236}">
                <a16:creationId xmlns:a16="http://schemas.microsoft.com/office/drawing/2014/main" id="{69904386-D13D-E689-2E80-09AC80A947D1}"/>
              </a:ext>
            </a:extLst>
          </p:cNvPr>
          <p:cNvCxnSpPr>
            <a:cxnSpLocks/>
            <a:stCxn id="10" idx="3"/>
            <a:endCxn id="24" idx="0"/>
          </p:cNvCxnSpPr>
          <p:nvPr/>
        </p:nvCxnSpPr>
        <p:spPr>
          <a:xfrm>
            <a:off x="7873800" y="1983459"/>
            <a:ext cx="105948" cy="163138"/>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Conector: Angulado 262">
            <a:extLst>
              <a:ext uri="{FF2B5EF4-FFF2-40B4-BE49-F238E27FC236}">
                <a16:creationId xmlns:a16="http://schemas.microsoft.com/office/drawing/2014/main" id="{0AD7CBE7-953C-4BFA-0F96-A8E02B2318C9}"/>
              </a:ext>
            </a:extLst>
          </p:cNvPr>
          <p:cNvCxnSpPr>
            <a:cxnSpLocks/>
            <a:stCxn id="24" idx="1"/>
            <a:endCxn id="18" idx="0"/>
          </p:cNvCxnSpPr>
          <p:nvPr/>
        </p:nvCxnSpPr>
        <p:spPr>
          <a:xfrm rot="10800000" flipV="1">
            <a:off x="6814794" y="2506224"/>
            <a:ext cx="125880" cy="487332"/>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Conector: Angulado 267">
            <a:extLst>
              <a:ext uri="{FF2B5EF4-FFF2-40B4-BE49-F238E27FC236}">
                <a16:creationId xmlns:a16="http://schemas.microsoft.com/office/drawing/2014/main" id="{25BA3768-C65F-AF07-3CB1-847CD33D009A}"/>
              </a:ext>
            </a:extLst>
          </p:cNvPr>
          <p:cNvCxnSpPr>
            <a:cxnSpLocks/>
            <a:stCxn id="24" idx="3"/>
            <a:endCxn id="19" idx="0"/>
          </p:cNvCxnSpPr>
          <p:nvPr/>
        </p:nvCxnSpPr>
        <p:spPr>
          <a:xfrm flipH="1">
            <a:off x="8424000" y="2506224"/>
            <a:ext cx="594821" cy="487332"/>
          </a:xfrm>
          <a:prstGeom prst="bentConnector4">
            <a:avLst>
              <a:gd name="adj1" fmla="val -9964"/>
              <a:gd name="adj2" fmla="val 6373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0" name="Elipse 289">
            <a:extLst>
              <a:ext uri="{FF2B5EF4-FFF2-40B4-BE49-F238E27FC236}">
                <a16:creationId xmlns:a16="http://schemas.microsoft.com/office/drawing/2014/main" id="{C3FBA176-3FB4-97D7-6F5F-9242E93B821C}"/>
              </a:ext>
            </a:extLst>
          </p:cNvPr>
          <p:cNvSpPr/>
          <p:nvPr/>
        </p:nvSpPr>
        <p:spPr>
          <a:xfrm>
            <a:off x="7979747" y="3605488"/>
            <a:ext cx="90311" cy="98653"/>
          </a:xfrm>
          <a:prstGeom prst="ellipse">
            <a:avLst/>
          </a:prstGeom>
          <a:solidFill>
            <a:srgbClr val="FFC000"/>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a:p>
        </p:txBody>
      </p:sp>
      <p:cxnSp>
        <p:nvCxnSpPr>
          <p:cNvPr id="291" name="Conector: Angulado 290">
            <a:extLst>
              <a:ext uri="{FF2B5EF4-FFF2-40B4-BE49-F238E27FC236}">
                <a16:creationId xmlns:a16="http://schemas.microsoft.com/office/drawing/2014/main" id="{E763BD44-2372-39E7-D3C4-74B3D9F605EF}"/>
              </a:ext>
            </a:extLst>
          </p:cNvPr>
          <p:cNvCxnSpPr>
            <a:cxnSpLocks/>
            <a:stCxn id="18" idx="2"/>
            <a:endCxn id="290" idx="2"/>
          </p:cNvCxnSpPr>
          <p:nvPr/>
        </p:nvCxnSpPr>
        <p:spPr>
          <a:xfrm rot="16200000" flipH="1">
            <a:off x="7292892" y="2967959"/>
            <a:ext cx="208757" cy="1164953"/>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Conector: Angulado 293">
            <a:extLst>
              <a:ext uri="{FF2B5EF4-FFF2-40B4-BE49-F238E27FC236}">
                <a16:creationId xmlns:a16="http://schemas.microsoft.com/office/drawing/2014/main" id="{5D3EA515-7217-A3D0-51FD-8CF19A8E6403}"/>
              </a:ext>
            </a:extLst>
          </p:cNvPr>
          <p:cNvCxnSpPr>
            <a:cxnSpLocks/>
            <a:stCxn id="19" idx="2"/>
            <a:endCxn id="290" idx="6"/>
          </p:cNvCxnSpPr>
          <p:nvPr/>
        </p:nvCxnSpPr>
        <p:spPr>
          <a:xfrm rot="5400000">
            <a:off x="8142651" y="3373465"/>
            <a:ext cx="208757" cy="353942"/>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Conector: Angulado 300">
            <a:extLst>
              <a:ext uri="{FF2B5EF4-FFF2-40B4-BE49-F238E27FC236}">
                <a16:creationId xmlns:a16="http://schemas.microsoft.com/office/drawing/2014/main" id="{E9682119-B8CB-EB41-0921-BB3441EEDF52}"/>
              </a:ext>
            </a:extLst>
          </p:cNvPr>
          <p:cNvCxnSpPr>
            <a:cxnSpLocks/>
            <a:stCxn id="7" idx="2"/>
            <a:endCxn id="304" idx="2"/>
          </p:cNvCxnSpPr>
          <p:nvPr/>
        </p:nvCxnSpPr>
        <p:spPr>
          <a:xfrm rot="16200000" flipH="1">
            <a:off x="5715688" y="2853456"/>
            <a:ext cx="1002744" cy="1054710"/>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4" name="Elipse 303">
            <a:extLst>
              <a:ext uri="{FF2B5EF4-FFF2-40B4-BE49-F238E27FC236}">
                <a16:creationId xmlns:a16="http://schemas.microsoft.com/office/drawing/2014/main" id="{6B591A89-4C34-D785-3C50-38DA16DD48F6}"/>
              </a:ext>
            </a:extLst>
          </p:cNvPr>
          <p:cNvSpPr/>
          <p:nvPr/>
        </p:nvSpPr>
        <p:spPr>
          <a:xfrm>
            <a:off x="6744415" y="3832856"/>
            <a:ext cx="90311" cy="98653"/>
          </a:xfrm>
          <a:prstGeom prst="ellipse">
            <a:avLst/>
          </a:prstGeom>
          <a:solidFill>
            <a:srgbClr val="FFC000"/>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200"/>
          </a:p>
        </p:txBody>
      </p:sp>
      <p:cxnSp>
        <p:nvCxnSpPr>
          <p:cNvPr id="308" name="Conector: Angulado 307">
            <a:extLst>
              <a:ext uri="{FF2B5EF4-FFF2-40B4-BE49-F238E27FC236}">
                <a16:creationId xmlns:a16="http://schemas.microsoft.com/office/drawing/2014/main" id="{1D48B67C-7334-2386-B39B-CA953B876A9B}"/>
              </a:ext>
            </a:extLst>
          </p:cNvPr>
          <p:cNvCxnSpPr>
            <a:cxnSpLocks/>
            <a:stCxn id="290" idx="4"/>
            <a:endCxn id="304" idx="6"/>
          </p:cNvCxnSpPr>
          <p:nvPr/>
        </p:nvCxnSpPr>
        <p:spPr>
          <a:xfrm rot="5400000">
            <a:off x="7340794" y="3198074"/>
            <a:ext cx="178042" cy="1190177"/>
          </a:xfrm>
          <a:prstGeom prst="bentConnector2">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Conector de Seta Reta 310">
            <a:extLst>
              <a:ext uri="{FF2B5EF4-FFF2-40B4-BE49-F238E27FC236}">
                <a16:creationId xmlns:a16="http://schemas.microsoft.com/office/drawing/2014/main" id="{D94728FD-4E92-5B74-5EC2-1FD9BE39E405}"/>
              </a:ext>
            </a:extLst>
          </p:cNvPr>
          <p:cNvCxnSpPr>
            <a:cxnSpLocks/>
            <a:stCxn id="304" idx="4"/>
            <a:endCxn id="8" idx="0"/>
          </p:cNvCxnSpPr>
          <p:nvPr/>
        </p:nvCxnSpPr>
        <p:spPr>
          <a:xfrm flipH="1">
            <a:off x="6786374" y="3931509"/>
            <a:ext cx="3197" cy="197163"/>
          </a:xfrm>
          <a:prstGeom prst="straightConnector1">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88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2" grpId="0" animBg="1"/>
      <p:bldP spid="10" grpId="0" animBg="1"/>
      <p:bldP spid="18" grpId="0" animBg="1"/>
      <p:bldP spid="19" grpId="0" animBg="1"/>
      <p:bldP spid="24" grpId="0" animBg="1"/>
      <p:bldP spid="290" grpId="0" animBg="1"/>
      <p:bldP spid="3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Exemplos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720000" y="1347272"/>
            <a:ext cx="4032622" cy="1081236"/>
          </a:xfrm>
        </p:spPr>
        <p:txBody>
          <a:bodyPr/>
          <a:lstStyle/>
          <a:p>
            <a:pPr marL="152400" indent="0" algn="just">
              <a:buNone/>
            </a:pPr>
            <a:r>
              <a:rPr lang="pt-BR" sz="2000" dirty="0">
                <a:latin typeface="Quantico" panose="020B0604020202020204" charset="0"/>
              </a:rPr>
              <a:t>5. Desenvolva o fluxograma que solicite um número ao usuário e com esse número apresente a ele a tabuada correspondente.</a:t>
            </a:r>
          </a:p>
        </p:txBody>
      </p:sp>
      <p:sp>
        <p:nvSpPr>
          <p:cNvPr id="10" name="Fluxograma: Terminação 9">
            <a:extLst>
              <a:ext uri="{FF2B5EF4-FFF2-40B4-BE49-F238E27FC236}">
                <a16:creationId xmlns:a16="http://schemas.microsoft.com/office/drawing/2014/main" id="{712D8B57-B0A9-7181-F4F4-08E723B5FE7C}"/>
              </a:ext>
            </a:extLst>
          </p:cNvPr>
          <p:cNvSpPr/>
          <p:nvPr/>
        </p:nvSpPr>
        <p:spPr>
          <a:xfrm>
            <a:off x="4999417" y="2183960"/>
            <a:ext cx="1064695" cy="372806"/>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início</a:t>
            </a:r>
          </a:p>
        </p:txBody>
      </p:sp>
      <p:cxnSp>
        <p:nvCxnSpPr>
          <p:cNvPr id="11" name="Conector de Seta Reta 10">
            <a:extLst>
              <a:ext uri="{FF2B5EF4-FFF2-40B4-BE49-F238E27FC236}">
                <a16:creationId xmlns:a16="http://schemas.microsoft.com/office/drawing/2014/main" id="{C4F5CAE3-0E7F-F85A-6B9E-C41D981A451F}"/>
              </a:ext>
            </a:extLst>
          </p:cNvPr>
          <p:cNvCxnSpPr>
            <a:cxnSpLocks/>
            <a:stCxn id="10" idx="0"/>
            <a:endCxn id="23" idx="2"/>
          </p:cNvCxnSpPr>
          <p:nvPr/>
        </p:nvCxnSpPr>
        <p:spPr>
          <a:xfrm flipV="1">
            <a:off x="5531765" y="1567050"/>
            <a:ext cx="416" cy="61691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Fluxograma: Terminação 12">
            <a:extLst>
              <a:ext uri="{FF2B5EF4-FFF2-40B4-BE49-F238E27FC236}">
                <a16:creationId xmlns:a16="http://schemas.microsoft.com/office/drawing/2014/main" id="{7F19B378-5C90-EB27-5D64-0BA8076E702E}"/>
              </a:ext>
            </a:extLst>
          </p:cNvPr>
          <p:cNvSpPr/>
          <p:nvPr/>
        </p:nvSpPr>
        <p:spPr>
          <a:xfrm>
            <a:off x="6962794" y="4073513"/>
            <a:ext cx="1100031" cy="428164"/>
          </a:xfrm>
          <a:prstGeom prst="flowChartTerminator">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Fim</a:t>
            </a:r>
          </a:p>
        </p:txBody>
      </p:sp>
      <p:cxnSp>
        <p:nvCxnSpPr>
          <p:cNvPr id="15" name="Conector de Seta Reta 14">
            <a:extLst>
              <a:ext uri="{FF2B5EF4-FFF2-40B4-BE49-F238E27FC236}">
                <a16:creationId xmlns:a16="http://schemas.microsoft.com/office/drawing/2014/main" id="{022A3254-FD1D-3C3C-B00B-739DA0917C31}"/>
              </a:ext>
            </a:extLst>
          </p:cNvPr>
          <p:cNvCxnSpPr>
            <a:cxnSpLocks/>
            <a:stCxn id="23" idx="3"/>
            <a:endCxn id="22" idx="1"/>
          </p:cNvCxnSpPr>
          <p:nvPr/>
        </p:nvCxnSpPr>
        <p:spPr>
          <a:xfrm flipV="1">
            <a:off x="5916484" y="785619"/>
            <a:ext cx="1046310" cy="561653"/>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Fluxograma: Decisão 15">
            <a:extLst>
              <a:ext uri="{FF2B5EF4-FFF2-40B4-BE49-F238E27FC236}">
                <a16:creationId xmlns:a16="http://schemas.microsoft.com/office/drawing/2014/main" id="{8AC70A34-DB4B-30D6-29D8-253232775B10}"/>
              </a:ext>
            </a:extLst>
          </p:cNvPr>
          <p:cNvSpPr/>
          <p:nvPr/>
        </p:nvSpPr>
        <p:spPr>
          <a:xfrm>
            <a:off x="6420719" y="1264561"/>
            <a:ext cx="2229485" cy="594318"/>
          </a:xfrm>
          <a:prstGeom prst="flowChartDecision">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1800" b="1" dirty="0">
                <a:solidFill>
                  <a:schemeClr val="accent2">
                    <a:lumMod val="60000"/>
                    <a:lumOff val="40000"/>
                  </a:schemeClr>
                </a:solidFill>
                <a:latin typeface="Quantico" panose="020B0604020202020204" charset="0"/>
              </a:rPr>
              <a:t>T &lt; = 10</a:t>
            </a:r>
          </a:p>
        </p:txBody>
      </p:sp>
      <p:cxnSp>
        <p:nvCxnSpPr>
          <p:cNvPr id="17" name="Conector: Angulado 16">
            <a:extLst>
              <a:ext uri="{FF2B5EF4-FFF2-40B4-BE49-F238E27FC236}">
                <a16:creationId xmlns:a16="http://schemas.microsoft.com/office/drawing/2014/main" id="{77D51778-1303-4FEB-6C54-47FDDC8FEB4A}"/>
              </a:ext>
            </a:extLst>
          </p:cNvPr>
          <p:cNvCxnSpPr>
            <a:cxnSpLocks/>
            <a:stCxn id="16" idx="3"/>
            <a:endCxn id="13" idx="0"/>
          </p:cNvCxnSpPr>
          <p:nvPr/>
        </p:nvCxnSpPr>
        <p:spPr>
          <a:xfrm flipH="1">
            <a:off x="7512810" y="1561720"/>
            <a:ext cx="1137394" cy="2511793"/>
          </a:xfrm>
          <a:prstGeom prst="bentConnector4">
            <a:avLst>
              <a:gd name="adj1" fmla="val -20099"/>
              <a:gd name="adj2" fmla="val 92319"/>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Fluxograma: Processo 19">
            <a:extLst>
              <a:ext uri="{FF2B5EF4-FFF2-40B4-BE49-F238E27FC236}">
                <a16:creationId xmlns:a16="http://schemas.microsoft.com/office/drawing/2014/main" id="{CB5D881D-8CBE-C710-54DF-327474A05872}"/>
              </a:ext>
            </a:extLst>
          </p:cNvPr>
          <p:cNvSpPr/>
          <p:nvPr/>
        </p:nvSpPr>
        <p:spPr>
          <a:xfrm>
            <a:off x="6732583" y="2120018"/>
            <a:ext cx="1606535" cy="343442"/>
          </a:xfrm>
          <a:prstGeom prst="flowChartProcess">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R = N * T</a:t>
            </a:r>
          </a:p>
        </p:txBody>
      </p:sp>
      <p:cxnSp>
        <p:nvCxnSpPr>
          <p:cNvPr id="21" name="Conector: Angulado 20">
            <a:extLst>
              <a:ext uri="{FF2B5EF4-FFF2-40B4-BE49-F238E27FC236}">
                <a16:creationId xmlns:a16="http://schemas.microsoft.com/office/drawing/2014/main" id="{B22593A5-B653-044A-340A-062A002F1376}"/>
              </a:ext>
            </a:extLst>
          </p:cNvPr>
          <p:cNvCxnSpPr>
            <a:cxnSpLocks/>
            <a:stCxn id="28" idx="1"/>
            <a:endCxn id="16" idx="1"/>
          </p:cNvCxnSpPr>
          <p:nvPr/>
        </p:nvCxnSpPr>
        <p:spPr>
          <a:xfrm rot="10800000">
            <a:off x="6420719" y="1561721"/>
            <a:ext cx="323682" cy="2102017"/>
          </a:xfrm>
          <a:prstGeom prst="bentConnector3">
            <a:avLst>
              <a:gd name="adj1" fmla="val 170625"/>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Fluxograma: Processo 21">
            <a:extLst>
              <a:ext uri="{FF2B5EF4-FFF2-40B4-BE49-F238E27FC236}">
                <a16:creationId xmlns:a16="http://schemas.microsoft.com/office/drawing/2014/main" id="{0C9D3EFE-5F3E-6502-0C9B-9785F8045C83}"/>
              </a:ext>
            </a:extLst>
          </p:cNvPr>
          <p:cNvSpPr/>
          <p:nvPr/>
        </p:nvSpPr>
        <p:spPr>
          <a:xfrm>
            <a:off x="6962794" y="575967"/>
            <a:ext cx="1142389" cy="419303"/>
          </a:xfrm>
          <a:prstGeom prst="flowChartProcess">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T = 1</a:t>
            </a:r>
          </a:p>
        </p:txBody>
      </p:sp>
      <p:sp>
        <p:nvSpPr>
          <p:cNvPr id="23" name="Fluxograma: Entrada Manual 22">
            <a:extLst>
              <a:ext uri="{FF2B5EF4-FFF2-40B4-BE49-F238E27FC236}">
                <a16:creationId xmlns:a16="http://schemas.microsoft.com/office/drawing/2014/main" id="{489930DA-5DA7-3206-765D-266B54C98545}"/>
              </a:ext>
            </a:extLst>
          </p:cNvPr>
          <p:cNvSpPr/>
          <p:nvPr/>
        </p:nvSpPr>
        <p:spPr>
          <a:xfrm>
            <a:off x="5147877" y="1127493"/>
            <a:ext cx="768607" cy="439557"/>
          </a:xfrm>
          <a:prstGeom prst="flowChartManualInput">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N</a:t>
            </a:r>
          </a:p>
        </p:txBody>
      </p:sp>
      <p:cxnSp>
        <p:nvCxnSpPr>
          <p:cNvPr id="24" name="Conector de Seta Reta 23">
            <a:extLst>
              <a:ext uri="{FF2B5EF4-FFF2-40B4-BE49-F238E27FC236}">
                <a16:creationId xmlns:a16="http://schemas.microsoft.com/office/drawing/2014/main" id="{CE8F1C9D-521D-C051-2393-61344683416C}"/>
              </a:ext>
            </a:extLst>
          </p:cNvPr>
          <p:cNvCxnSpPr>
            <a:cxnSpLocks/>
            <a:stCxn id="22" idx="2"/>
            <a:endCxn id="16" idx="0"/>
          </p:cNvCxnSpPr>
          <p:nvPr/>
        </p:nvCxnSpPr>
        <p:spPr>
          <a:xfrm>
            <a:off x="7533989" y="995270"/>
            <a:ext cx="1473" cy="269291"/>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uxograma: Exibir 24">
            <a:extLst>
              <a:ext uri="{FF2B5EF4-FFF2-40B4-BE49-F238E27FC236}">
                <a16:creationId xmlns:a16="http://schemas.microsoft.com/office/drawing/2014/main" id="{25E1E4FE-E2FE-2152-0EC8-EEDEB5A32991}"/>
              </a:ext>
            </a:extLst>
          </p:cNvPr>
          <p:cNvSpPr/>
          <p:nvPr/>
        </p:nvSpPr>
        <p:spPr>
          <a:xfrm>
            <a:off x="6368231" y="2702520"/>
            <a:ext cx="2335237" cy="594318"/>
          </a:xfrm>
          <a:prstGeom prst="flowChartDisplay">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1600" b="1" dirty="0">
                <a:solidFill>
                  <a:schemeClr val="accent2">
                    <a:lumMod val="60000"/>
                    <a:lumOff val="40000"/>
                  </a:schemeClr>
                </a:solidFill>
                <a:latin typeface="Quantico" panose="020B0604020202020204" charset="0"/>
              </a:rPr>
              <a:t>T, “ X ”, N, “ = “, R</a:t>
            </a:r>
          </a:p>
        </p:txBody>
      </p:sp>
      <p:cxnSp>
        <p:nvCxnSpPr>
          <p:cNvPr id="26" name="Conector de Seta Reta 25">
            <a:extLst>
              <a:ext uri="{FF2B5EF4-FFF2-40B4-BE49-F238E27FC236}">
                <a16:creationId xmlns:a16="http://schemas.microsoft.com/office/drawing/2014/main" id="{DD046F2A-6716-BA34-6028-B16F87A6B02C}"/>
              </a:ext>
            </a:extLst>
          </p:cNvPr>
          <p:cNvCxnSpPr>
            <a:cxnSpLocks/>
            <a:stCxn id="16" idx="2"/>
            <a:endCxn id="20" idx="0"/>
          </p:cNvCxnSpPr>
          <p:nvPr/>
        </p:nvCxnSpPr>
        <p:spPr>
          <a:xfrm>
            <a:off x="7535462" y="1858879"/>
            <a:ext cx="389" cy="261139"/>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2B4A862F-6E63-9BDA-A4DE-BF9451BFEEF4}"/>
              </a:ext>
            </a:extLst>
          </p:cNvPr>
          <p:cNvCxnSpPr>
            <a:cxnSpLocks/>
            <a:stCxn id="20" idx="2"/>
            <a:endCxn id="25" idx="0"/>
          </p:cNvCxnSpPr>
          <p:nvPr/>
        </p:nvCxnSpPr>
        <p:spPr>
          <a:xfrm flipH="1">
            <a:off x="7535850" y="2463460"/>
            <a:ext cx="1" cy="23906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Fluxograma: Processo 27">
            <a:extLst>
              <a:ext uri="{FF2B5EF4-FFF2-40B4-BE49-F238E27FC236}">
                <a16:creationId xmlns:a16="http://schemas.microsoft.com/office/drawing/2014/main" id="{49FEECAB-B771-CF7C-88D8-DE6536C6D457}"/>
              </a:ext>
            </a:extLst>
          </p:cNvPr>
          <p:cNvSpPr/>
          <p:nvPr/>
        </p:nvSpPr>
        <p:spPr>
          <a:xfrm>
            <a:off x="6744401" y="3517910"/>
            <a:ext cx="1594717" cy="291654"/>
          </a:xfrm>
          <a:prstGeom prst="flowChartProcess">
            <a:avLst/>
          </a:prstGeom>
          <a:noFill/>
          <a:ln w="38100" cap="flat" cmpd="sng" algn="ctr">
            <a:solidFill>
              <a:schemeClr val="tx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r>
              <a:rPr lang="pt-BR" sz="2100" b="1" dirty="0">
                <a:solidFill>
                  <a:schemeClr val="accent2">
                    <a:lumMod val="60000"/>
                    <a:lumOff val="40000"/>
                  </a:schemeClr>
                </a:solidFill>
                <a:latin typeface="Quantico" panose="020B0604020202020204" charset="0"/>
              </a:rPr>
              <a:t>T = T + 1</a:t>
            </a:r>
          </a:p>
        </p:txBody>
      </p:sp>
      <p:cxnSp>
        <p:nvCxnSpPr>
          <p:cNvPr id="29" name="Conector de Seta Reta 28">
            <a:extLst>
              <a:ext uri="{FF2B5EF4-FFF2-40B4-BE49-F238E27FC236}">
                <a16:creationId xmlns:a16="http://schemas.microsoft.com/office/drawing/2014/main" id="{245DB30F-AD41-52F2-71B4-7B51FB924F48}"/>
              </a:ext>
            </a:extLst>
          </p:cNvPr>
          <p:cNvCxnSpPr>
            <a:cxnSpLocks/>
            <a:stCxn id="25" idx="2"/>
            <a:endCxn id="28" idx="0"/>
          </p:cNvCxnSpPr>
          <p:nvPr/>
        </p:nvCxnSpPr>
        <p:spPr>
          <a:xfrm>
            <a:off x="7535850" y="3296838"/>
            <a:ext cx="5910" cy="221072"/>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90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6" grpId="0" animBg="1"/>
      <p:bldP spid="20" grpId="0" animBg="1"/>
      <p:bldP spid="22" grpId="0" animBg="1"/>
      <p:bldP spid="23" grpId="0" animBg="1"/>
      <p:bldP spid="25"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Exercícios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720000" y="1347272"/>
            <a:ext cx="7611200" cy="1081236"/>
          </a:xfrm>
        </p:spPr>
        <p:txBody>
          <a:bodyPr/>
          <a:lstStyle/>
          <a:p>
            <a:pPr marL="152400" indent="0" algn="just">
              <a:buNone/>
            </a:pPr>
            <a:r>
              <a:rPr lang="pt-BR" sz="2000" dirty="0">
                <a:latin typeface="Quantico" panose="020B0604020202020204" charset="0"/>
              </a:rPr>
              <a:t>1. Faça um programa que calcule e informe os valores de salario bruto (</a:t>
            </a:r>
            <a:r>
              <a:rPr lang="pt-BR" sz="2000" dirty="0" err="1">
                <a:latin typeface="Quantico" panose="020B0604020202020204" charset="0"/>
              </a:rPr>
              <a:t>sb</a:t>
            </a:r>
            <a:r>
              <a:rPr lang="pt-BR" sz="2000" dirty="0">
                <a:latin typeface="Quantico" panose="020B0604020202020204" charset="0"/>
              </a:rPr>
              <a:t>) e salario liquido (</a:t>
            </a:r>
            <a:r>
              <a:rPr lang="pt-BR" sz="2000" dirty="0" err="1">
                <a:latin typeface="Quantico" panose="020B0604020202020204" charset="0"/>
              </a:rPr>
              <a:t>sl</a:t>
            </a:r>
            <a:r>
              <a:rPr lang="pt-BR" sz="2000" dirty="0">
                <a:latin typeface="Quantico" panose="020B0604020202020204" charset="0"/>
              </a:rPr>
              <a:t>) de um funcionário. Para isso, o usuário deverá informar o número de horas trabalhadas (</a:t>
            </a:r>
            <a:r>
              <a:rPr lang="pt-BR" sz="2000" dirty="0" err="1">
                <a:latin typeface="Quantico" panose="020B0604020202020204" charset="0"/>
              </a:rPr>
              <a:t>nht</a:t>
            </a:r>
            <a:r>
              <a:rPr lang="pt-BR" sz="2000" dirty="0">
                <a:latin typeface="Quantico" panose="020B0604020202020204" charset="0"/>
              </a:rPr>
              <a:t>) e o valor pago por hora (</a:t>
            </a:r>
            <a:r>
              <a:rPr lang="pt-BR" sz="2000" dirty="0" err="1">
                <a:latin typeface="Quantico" panose="020B0604020202020204" charset="0"/>
              </a:rPr>
              <a:t>vph</a:t>
            </a:r>
            <a:r>
              <a:rPr lang="pt-BR" sz="2000" dirty="0">
                <a:latin typeface="Quantico" panose="020B0604020202020204" charset="0"/>
              </a:rPr>
              <a:t>). Além, o usuário deverá informar o percentual total de desconto que, aplicado sobre o bruto, permite calcular o líquido.</a:t>
            </a: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2314964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Exercícios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720000" y="1347272"/>
            <a:ext cx="7611200" cy="1081236"/>
          </a:xfrm>
        </p:spPr>
        <p:txBody>
          <a:bodyPr/>
          <a:lstStyle/>
          <a:p>
            <a:pPr marL="152400" indent="0" algn="just">
              <a:buNone/>
            </a:pPr>
            <a:r>
              <a:rPr lang="pt-BR" sz="2000" dirty="0">
                <a:latin typeface="Quantico" panose="020B0604020202020204" charset="0"/>
              </a:rPr>
              <a:t>2. Desenvolva um algoritmo que:</a:t>
            </a:r>
          </a:p>
          <a:p>
            <a:pPr marL="495300" indent="-342900" algn="just">
              <a:buFont typeface="Wingdings" panose="05000000000000000000" pitchFamily="2" charset="2"/>
              <a:buChar char="Ø"/>
            </a:pPr>
            <a:r>
              <a:rPr lang="pt-BR" sz="2000" dirty="0">
                <a:latin typeface="Quantico" panose="020B0604020202020204" charset="0"/>
              </a:rPr>
              <a:t>Leia número de horas trabalhadas (NHT);</a:t>
            </a:r>
          </a:p>
          <a:p>
            <a:pPr marL="495300" indent="-342900" algn="just">
              <a:buFont typeface="Wingdings" panose="05000000000000000000" pitchFamily="2" charset="2"/>
              <a:buChar char="Ø"/>
            </a:pPr>
            <a:r>
              <a:rPr lang="pt-BR" sz="2000" dirty="0">
                <a:latin typeface="Quantico" panose="020B0604020202020204" charset="0"/>
              </a:rPr>
              <a:t>Leia valor pago por hora (VPH);</a:t>
            </a:r>
          </a:p>
          <a:p>
            <a:pPr marL="495300" indent="-342900" algn="just">
              <a:buFont typeface="Wingdings" panose="05000000000000000000" pitchFamily="2" charset="2"/>
              <a:buChar char="Ø"/>
            </a:pPr>
            <a:r>
              <a:rPr lang="pt-BR" sz="2000" dirty="0">
                <a:latin typeface="Quantico" panose="020B0604020202020204" charset="0"/>
              </a:rPr>
              <a:t>Calcule o salário bruto (SB);</a:t>
            </a:r>
          </a:p>
          <a:p>
            <a:pPr marL="495300" indent="-342900" algn="just">
              <a:buFont typeface="Wingdings" panose="05000000000000000000" pitchFamily="2" charset="2"/>
              <a:buChar char="Ø"/>
            </a:pPr>
            <a:r>
              <a:rPr lang="pt-BR" sz="2000" dirty="0">
                <a:latin typeface="Quantico" panose="020B0604020202020204" charset="0"/>
              </a:rPr>
              <a:t>Calcule o salário Líquido (SL), considerando:</a:t>
            </a:r>
          </a:p>
          <a:p>
            <a:pPr marL="495300" indent="-342900" algn="just">
              <a:buFont typeface="Wingdings" panose="05000000000000000000" pitchFamily="2" charset="2"/>
              <a:buChar char="Ø"/>
            </a:pPr>
            <a:r>
              <a:rPr lang="pt-BR" sz="2000" dirty="0">
                <a:latin typeface="Quantico" panose="020B0604020202020204" charset="0"/>
              </a:rPr>
              <a:t>5% de desconto para salário menor que R$1000;</a:t>
            </a:r>
          </a:p>
          <a:p>
            <a:pPr marL="495300" indent="-342900" algn="just">
              <a:buFont typeface="Wingdings" panose="05000000000000000000" pitchFamily="2" charset="2"/>
              <a:buChar char="Ø"/>
            </a:pPr>
            <a:r>
              <a:rPr lang="pt-BR" sz="2000" dirty="0">
                <a:latin typeface="Quantico" panose="020B0604020202020204" charset="0"/>
              </a:rPr>
              <a:t>10% de desconto para salário entre R$1000 e R$2000;</a:t>
            </a:r>
          </a:p>
          <a:p>
            <a:pPr marL="495300" indent="-342900" algn="just">
              <a:buFont typeface="Wingdings" panose="05000000000000000000" pitchFamily="2" charset="2"/>
              <a:buChar char="Ø"/>
            </a:pPr>
            <a:r>
              <a:rPr lang="pt-BR" sz="2000" dirty="0">
                <a:latin typeface="Quantico" panose="020B0604020202020204" charset="0"/>
              </a:rPr>
              <a:t>15% de desconto para salário acima de R$2000.</a:t>
            </a: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3274586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 – Exercícios</a:t>
            </a:r>
            <a:endParaRPr dirty="0"/>
          </a:p>
        </p:txBody>
      </p:sp>
      <p:sp>
        <p:nvSpPr>
          <p:cNvPr id="3" name="Espaço Reservado para Texto 2">
            <a:extLst>
              <a:ext uri="{FF2B5EF4-FFF2-40B4-BE49-F238E27FC236}">
                <a16:creationId xmlns:a16="http://schemas.microsoft.com/office/drawing/2014/main" id="{EC48E871-C1EC-D50E-84D8-F7CE51677A7B}"/>
              </a:ext>
            </a:extLst>
          </p:cNvPr>
          <p:cNvSpPr>
            <a:spLocks noGrp="1"/>
          </p:cNvSpPr>
          <p:nvPr>
            <p:ph type="body" idx="1"/>
          </p:nvPr>
        </p:nvSpPr>
        <p:spPr>
          <a:xfrm>
            <a:off x="720000" y="1347272"/>
            <a:ext cx="7611200" cy="1081236"/>
          </a:xfrm>
        </p:spPr>
        <p:txBody>
          <a:bodyPr/>
          <a:lstStyle/>
          <a:p>
            <a:pPr marL="152400" indent="0" algn="just">
              <a:buNone/>
            </a:pPr>
            <a:r>
              <a:rPr lang="pt-BR" sz="2000" dirty="0">
                <a:latin typeface="Quantico" panose="020B0604020202020204" charset="0"/>
              </a:rPr>
              <a:t>3. Desenvolva a lógica para um programa que calcule e informe o valor do Fatorial (N!) de um número informado pelo usuário (N).</a:t>
            </a: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2937475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43771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t>PYTHON</a:t>
            </a:r>
            <a:endParaRPr dirty="0"/>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lt2"/>
                </a:solidFill>
                <a:latin typeface="Quantico"/>
                <a:ea typeface="Quantico"/>
                <a:cs typeface="Quantico"/>
                <a:sym typeface="Quantico"/>
              </a:rPr>
              <a:t>&lt;/&gt;</a:t>
            </a: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extLst>
      <p:ext uri="{BB962C8B-B14F-4D97-AF65-F5344CB8AC3E}">
        <p14:creationId xmlns:p14="http://schemas.microsoft.com/office/powerpoint/2010/main" val="2850245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Fluxograma</a:t>
            </a:r>
            <a:endParaRPr dirty="0"/>
          </a:p>
        </p:txBody>
      </p:sp>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r>
              <a:rPr lang="en">
                <a:solidFill>
                  <a:schemeClr val="accent2"/>
                </a:solidFill>
              </a:rPr>
              <a:t>}</a:t>
            </a:r>
            <a:endParaRPr>
              <a:solidFill>
                <a:schemeClr val="accent2"/>
              </a:solidFill>
            </a:endParaRPr>
          </a:p>
        </p:txBody>
      </p:sp>
      <p:sp>
        <p:nvSpPr>
          <p:cNvPr id="239" name="Google Shape;239;p29"/>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Python</a:t>
            </a:r>
            <a:endParaRPr dirty="0"/>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41" name="Google Shape;241;p29"/>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Microcontroladores</a:t>
            </a:r>
            <a:endParaRPr dirty="0"/>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solidFill>
                <a:schemeClr val="accent2"/>
              </a:solidFill>
            </a:endParaRPr>
          </a:p>
        </p:txBody>
      </p:sp>
      <p:sp>
        <p:nvSpPr>
          <p:cNvPr id="244" name="Google Shape;244;p29"/>
          <p:cNvSpPr txBox="1">
            <a:spLocks noGrp="1"/>
          </p:cNvSpPr>
          <p:nvPr>
            <p:ph type="ctrTitle" idx="8"/>
          </p:nvPr>
        </p:nvSpPr>
        <p:spPr>
          <a:xfrm>
            <a:off x="4966007" y="1879725"/>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Arduino</a:t>
            </a:r>
            <a:endParaRPr dirty="0"/>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 </a:t>
            </a:r>
            <a:r>
              <a:rPr lang="en" dirty="0"/>
              <a:t>O que vamos aprender?</a:t>
            </a:r>
            <a:endParaRPr dirty="0"/>
          </a:p>
        </p:txBody>
      </p:sp>
      <p:sp>
        <p:nvSpPr>
          <p:cNvPr id="246" name="Google Shape;246;p29"/>
          <p:cNvSpPr txBox="1">
            <a:spLocks noGrp="1"/>
          </p:cNvSpPr>
          <p:nvPr>
            <p:ph type="ctrTitle" idx="13"/>
          </p:nvPr>
        </p:nvSpPr>
        <p:spPr>
          <a:xfrm>
            <a:off x="4966006" y="2892814"/>
            <a:ext cx="3457981"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Sensores e Atuadores</a:t>
            </a:r>
            <a:endParaRPr dirty="0"/>
          </a:p>
        </p:txBody>
      </p:sp>
      <p:sp>
        <p:nvSpPr>
          <p:cNvPr id="247" name="Google Shape;247;p29"/>
          <p:cNvSpPr txBox="1">
            <a:spLocks noGrp="1"/>
          </p:cNvSpPr>
          <p:nvPr>
            <p:ph type="title" idx="14"/>
          </p:nvPr>
        </p:nvSpPr>
        <p:spPr>
          <a:xfrm>
            <a:off x="4965997" y="2283824"/>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2"/>
                </a:solidFill>
              </a:rPr>
              <a:t>{</a:t>
            </a:r>
            <a:r>
              <a:rPr lang="en"/>
              <a:t>05}</a:t>
            </a:r>
            <a:endParaRPr>
              <a:solidFill>
                <a:schemeClr val="accent2"/>
              </a:solidFill>
            </a:endParaRPr>
          </a:p>
        </p:txBody>
      </p:sp>
      <p:sp>
        <p:nvSpPr>
          <p:cNvPr id="248" name="Google Shape;248;p29"/>
          <p:cNvSpPr txBox="1">
            <a:spLocks noGrp="1"/>
          </p:cNvSpPr>
          <p:nvPr>
            <p:ph type="title" idx="15"/>
          </p:nvPr>
        </p:nvSpPr>
        <p:spPr>
          <a:xfrm>
            <a:off x="4965997"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solidFill>
                <a:schemeClr val="accent2"/>
              </a:solidFill>
            </a:endParaRPr>
          </a:p>
        </p:txBody>
      </p:sp>
      <p:sp>
        <p:nvSpPr>
          <p:cNvPr id="249" name="Google Shape;249;p29"/>
          <p:cNvSpPr txBox="1">
            <a:spLocks noGrp="1"/>
          </p:cNvSpPr>
          <p:nvPr>
            <p:ph type="ctrTitle" idx="16"/>
          </p:nvPr>
        </p:nvSpPr>
        <p:spPr>
          <a:xfrm>
            <a:off x="4966007" y="3908750"/>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Comunicação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dirty="0"/>
              <a:t>Python - História</a:t>
            </a:r>
            <a:endParaRPr dirty="0"/>
          </a:p>
        </p:txBody>
      </p:sp>
      <p:sp>
        <p:nvSpPr>
          <p:cNvPr id="297" name="Google Shape;297;p33"/>
          <p:cNvSpPr txBox="1">
            <a:spLocks noGrp="1"/>
          </p:cNvSpPr>
          <p:nvPr>
            <p:ph type="subTitle" idx="1"/>
          </p:nvPr>
        </p:nvSpPr>
        <p:spPr>
          <a:xfrm>
            <a:off x="801675" y="947161"/>
            <a:ext cx="7622313" cy="2037600"/>
          </a:xfrm>
          <a:prstGeom prst="rect">
            <a:avLst/>
          </a:prstGeom>
        </p:spPr>
        <p:txBody>
          <a:bodyPr spcFirstLastPara="1" wrap="square" lIns="91425" tIns="91425" rIns="91425" bIns="91425" anchor="t" anchorCtr="0">
            <a:noAutofit/>
          </a:bodyPr>
          <a:lstStyle/>
          <a:p>
            <a:pPr marL="0" lvl="0" indent="0" algn="just"/>
            <a:r>
              <a:rPr lang="pt-BR" sz="2000" dirty="0"/>
              <a:t>Foi criada em 1990 por Guido Van </a:t>
            </a:r>
            <a:r>
              <a:rPr lang="pt-BR" sz="2000" dirty="0" err="1"/>
              <a:t>Rossum</a:t>
            </a:r>
            <a:r>
              <a:rPr lang="pt-BR" sz="2000" dirty="0"/>
              <a:t>, no Centro de Matemática </a:t>
            </a:r>
            <a:r>
              <a:rPr lang="pt-BR" sz="2000" dirty="0" err="1"/>
              <a:t>Stichting</a:t>
            </a:r>
            <a:r>
              <a:rPr lang="pt-BR" sz="2000" dirty="0"/>
              <a:t> na Holanda, como sucessora da linguagem ABC. Além de Guido, outros programadores ajudaram com muitas contribuições.</a:t>
            </a:r>
          </a:p>
          <a:p>
            <a:pPr marL="0" lvl="0" indent="0" algn="just"/>
            <a:r>
              <a:rPr lang="pt-BR" sz="2000" dirty="0"/>
              <a:t>A linguagem ABC foi desenhada para uso de não programadores, mas logo de início mostrou certas limitações e restrições, como regras arbitrárias que as linguagens de programação haviam estabelecido tradicionalmente, e por isso não agradou ao público.</a:t>
            </a:r>
          </a:p>
        </p:txBody>
      </p:sp>
      <p:sp>
        <p:nvSpPr>
          <p:cNvPr id="302" name="Google Shape;302;p33"/>
          <p:cNvSpPr txBox="1"/>
          <p:nvPr/>
        </p:nvSpPr>
        <p:spPr>
          <a:xfrm>
            <a:off x="7325233" y="4111672"/>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dirty="0">
                <a:solidFill>
                  <a:schemeClr val="accent1"/>
                </a:solidFill>
                <a:latin typeface="Quantico"/>
                <a:ea typeface="Quantico"/>
                <a:cs typeface="Quantico"/>
                <a:sym typeface="Quantico"/>
              </a:rPr>
              <a:t>&lt;</a:t>
            </a:r>
            <a:r>
              <a:rPr lang="en" sz="3600" dirty="0">
                <a:solidFill>
                  <a:schemeClr val="lt2"/>
                </a:solidFill>
                <a:latin typeface="Quantico"/>
                <a:ea typeface="Quantico"/>
                <a:cs typeface="Quantico"/>
                <a:sym typeface="Quantico"/>
              </a:rPr>
              <a:t>/</a:t>
            </a:r>
            <a:r>
              <a:rPr lang="en" sz="3600" dirty="0">
                <a:solidFill>
                  <a:schemeClr val="dk1"/>
                </a:solidFill>
                <a:latin typeface="Quantico"/>
                <a:ea typeface="Quantico"/>
                <a:cs typeface="Quantico"/>
                <a:sym typeface="Quantico"/>
              </a:rPr>
              <a:t>&gt;</a:t>
            </a:r>
            <a:endParaRPr sz="3600" dirty="0">
              <a:solidFill>
                <a:schemeClr val="dk1"/>
              </a:solidFill>
            </a:endParaRPr>
          </a:p>
        </p:txBody>
      </p:sp>
    </p:spTree>
    <p:extLst>
      <p:ext uri="{BB962C8B-B14F-4D97-AF65-F5344CB8AC3E}">
        <p14:creationId xmlns:p14="http://schemas.microsoft.com/office/powerpoint/2010/main" val="63879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dirty="0"/>
              <a:t>Python - História</a:t>
            </a:r>
            <a:endParaRPr dirty="0"/>
          </a:p>
        </p:txBody>
      </p:sp>
      <p:sp>
        <p:nvSpPr>
          <p:cNvPr id="297" name="Google Shape;297;p33"/>
          <p:cNvSpPr txBox="1">
            <a:spLocks noGrp="1"/>
          </p:cNvSpPr>
          <p:nvPr>
            <p:ph type="subTitle" idx="1"/>
          </p:nvPr>
        </p:nvSpPr>
        <p:spPr>
          <a:xfrm>
            <a:off x="801675" y="947161"/>
            <a:ext cx="7622313" cy="2037600"/>
          </a:xfrm>
          <a:prstGeom prst="rect">
            <a:avLst/>
          </a:prstGeom>
        </p:spPr>
        <p:txBody>
          <a:bodyPr spcFirstLastPara="1" wrap="square" lIns="91425" tIns="91425" rIns="91425" bIns="91425" anchor="t" anchorCtr="0">
            <a:noAutofit/>
          </a:bodyPr>
          <a:lstStyle/>
          <a:p>
            <a:pPr marL="0" lvl="0" indent="0" algn="just"/>
            <a:r>
              <a:rPr lang="pt-BR" sz="2000" dirty="0"/>
              <a:t>Guido começou a tarefa de criar uma linguagem de script simples que possuísse algumas das melhores propriedades da ABC. Listas Python, dicionários, declarações básicas e uso obrigatório de </a:t>
            </a:r>
            <a:r>
              <a:rPr lang="pt-BR" sz="2000" dirty="0" err="1"/>
              <a:t>identação</a:t>
            </a:r>
            <a:r>
              <a:rPr lang="pt-BR" sz="2000" dirty="0"/>
              <a:t>, diferenciam Python da linguagem ABC.</a:t>
            </a:r>
          </a:p>
          <a:p>
            <a:pPr marL="0" lvl="0" indent="0" algn="just"/>
            <a:r>
              <a:rPr lang="pt-BR" sz="2000" dirty="0"/>
              <a:t>	</a:t>
            </a:r>
          </a:p>
          <a:p>
            <a:pPr marL="0" lvl="0" indent="0" algn="just"/>
            <a:r>
              <a:rPr lang="pt-BR" sz="2000" dirty="0"/>
              <a:t>Guido pretendia que Python fosse uma segunda linguagem para programadores C ou C++ e não uma linguagem principal para programadores.</a:t>
            </a:r>
          </a:p>
        </p:txBody>
      </p:sp>
      <p:sp>
        <p:nvSpPr>
          <p:cNvPr id="302" name="Google Shape;302;p33"/>
          <p:cNvSpPr txBox="1"/>
          <p:nvPr/>
        </p:nvSpPr>
        <p:spPr>
          <a:xfrm>
            <a:off x="7325233" y="4111672"/>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dirty="0">
                <a:solidFill>
                  <a:schemeClr val="accent1"/>
                </a:solidFill>
                <a:latin typeface="Quantico"/>
                <a:ea typeface="Quantico"/>
                <a:cs typeface="Quantico"/>
                <a:sym typeface="Quantico"/>
              </a:rPr>
              <a:t>&lt;</a:t>
            </a:r>
            <a:r>
              <a:rPr lang="en" sz="3600" dirty="0">
                <a:solidFill>
                  <a:schemeClr val="lt2"/>
                </a:solidFill>
                <a:latin typeface="Quantico"/>
                <a:ea typeface="Quantico"/>
                <a:cs typeface="Quantico"/>
                <a:sym typeface="Quantico"/>
              </a:rPr>
              <a:t>/</a:t>
            </a:r>
            <a:r>
              <a:rPr lang="en" sz="3600" dirty="0">
                <a:solidFill>
                  <a:schemeClr val="dk1"/>
                </a:solidFill>
                <a:latin typeface="Quantico"/>
                <a:ea typeface="Quantico"/>
                <a:cs typeface="Quantico"/>
                <a:sym typeface="Quantico"/>
              </a:rPr>
              <a:t>&gt;</a:t>
            </a:r>
            <a:endParaRPr sz="3600" dirty="0">
              <a:solidFill>
                <a:schemeClr val="dk1"/>
              </a:solidFill>
            </a:endParaRPr>
          </a:p>
        </p:txBody>
      </p:sp>
    </p:spTree>
    <p:extLst>
      <p:ext uri="{BB962C8B-B14F-4D97-AF65-F5344CB8AC3E}">
        <p14:creationId xmlns:p14="http://schemas.microsoft.com/office/powerpoint/2010/main" val="2591824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dirty="0"/>
              <a:t>Python - História</a:t>
            </a:r>
            <a:endParaRPr dirty="0"/>
          </a:p>
        </p:txBody>
      </p:sp>
      <p:sp>
        <p:nvSpPr>
          <p:cNvPr id="297" name="Google Shape;297;p33"/>
          <p:cNvSpPr txBox="1">
            <a:spLocks noGrp="1"/>
          </p:cNvSpPr>
          <p:nvPr>
            <p:ph type="subTitle" idx="1"/>
          </p:nvPr>
        </p:nvSpPr>
        <p:spPr>
          <a:xfrm>
            <a:off x="801675" y="947161"/>
            <a:ext cx="7622313" cy="2037600"/>
          </a:xfrm>
          <a:prstGeom prst="rect">
            <a:avLst/>
          </a:prstGeom>
        </p:spPr>
        <p:txBody>
          <a:bodyPr spcFirstLastPara="1" wrap="square" lIns="91425" tIns="91425" rIns="91425" bIns="91425" anchor="t" anchorCtr="0">
            <a:noAutofit/>
          </a:bodyPr>
          <a:lstStyle/>
          <a:p>
            <a:pPr marL="0" lvl="0" indent="0" algn="just"/>
            <a:r>
              <a:rPr lang="pt-BR" sz="2000" dirty="0"/>
              <a:t>Em 1995, Guido continuou seu trabalho em Python na Corporation for </a:t>
            </a:r>
            <a:r>
              <a:rPr lang="pt-BR" sz="2000" dirty="0" err="1"/>
              <a:t>National</a:t>
            </a:r>
            <a:r>
              <a:rPr lang="pt-BR" sz="2000" dirty="0"/>
              <a:t> </a:t>
            </a:r>
            <a:r>
              <a:rPr lang="pt-BR" sz="2000" dirty="0" err="1"/>
              <a:t>Research</a:t>
            </a:r>
            <a:r>
              <a:rPr lang="pt-BR" sz="2000" dirty="0"/>
              <a:t> </a:t>
            </a:r>
            <a:r>
              <a:rPr lang="pt-BR" sz="2000" dirty="0" err="1"/>
              <a:t>Initiatives</a:t>
            </a:r>
            <a:r>
              <a:rPr lang="pt-BR" sz="2000" dirty="0"/>
              <a:t> em </a:t>
            </a:r>
            <a:r>
              <a:rPr lang="pt-BR" sz="2000" dirty="0" err="1"/>
              <a:t>Reston</a:t>
            </a:r>
            <a:r>
              <a:rPr lang="pt-BR" sz="2000" dirty="0"/>
              <a:t>, Virginia, onde lançou outras versões da linguagem.</a:t>
            </a:r>
          </a:p>
          <a:p>
            <a:pPr marL="0" lvl="0" indent="0" algn="just"/>
            <a:endParaRPr lang="pt-BR" sz="2000" dirty="0"/>
          </a:p>
          <a:p>
            <a:pPr marL="0" lvl="0" indent="0" algn="just"/>
            <a:r>
              <a:rPr lang="pt-BR" sz="2000" dirty="0"/>
              <a:t>Em maio de 2000, Guido e o time principal de Python se mudaram par a BeOpen.com para formar o time </a:t>
            </a:r>
            <a:r>
              <a:rPr lang="pt-BR" sz="2000" dirty="0" err="1"/>
              <a:t>BeOpen</a:t>
            </a:r>
            <a:r>
              <a:rPr lang="pt-BR" sz="2000" dirty="0"/>
              <a:t> </a:t>
            </a:r>
            <a:r>
              <a:rPr lang="pt-BR" sz="2000" dirty="0" err="1"/>
              <a:t>PythonLabs</a:t>
            </a:r>
            <a:r>
              <a:rPr lang="pt-BR" sz="2000" dirty="0"/>
              <a:t>. Em outubro do mesmo ano, o time da </a:t>
            </a:r>
            <a:r>
              <a:rPr lang="pt-BR" sz="2000" dirty="0" err="1"/>
              <a:t>PythonLabs</a:t>
            </a:r>
            <a:r>
              <a:rPr lang="pt-BR" sz="2000" dirty="0"/>
              <a:t> se moveu para a Digital </a:t>
            </a:r>
            <a:r>
              <a:rPr lang="pt-BR" sz="2000" dirty="0" err="1"/>
              <a:t>Creations</a:t>
            </a:r>
            <a:r>
              <a:rPr lang="pt-BR" sz="2000" dirty="0"/>
              <a:t>.</a:t>
            </a:r>
          </a:p>
        </p:txBody>
      </p:sp>
      <p:sp>
        <p:nvSpPr>
          <p:cNvPr id="302" name="Google Shape;302;p33"/>
          <p:cNvSpPr txBox="1"/>
          <p:nvPr/>
        </p:nvSpPr>
        <p:spPr>
          <a:xfrm>
            <a:off x="7325233" y="4111672"/>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dirty="0">
                <a:solidFill>
                  <a:schemeClr val="accent1"/>
                </a:solidFill>
                <a:latin typeface="Quantico"/>
                <a:ea typeface="Quantico"/>
                <a:cs typeface="Quantico"/>
                <a:sym typeface="Quantico"/>
              </a:rPr>
              <a:t>&lt;</a:t>
            </a:r>
            <a:r>
              <a:rPr lang="en" sz="3600" dirty="0">
                <a:solidFill>
                  <a:schemeClr val="lt2"/>
                </a:solidFill>
                <a:latin typeface="Quantico"/>
                <a:ea typeface="Quantico"/>
                <a:cs typeface="Quantico"/>
                <a:sym typeface="Quantico"/>
              </a:rPr>
              <a:t>/</a:t>
            </a:r>
            <a:r>
              <a:rPr lang="en" sz="3600" dirty="0">
                <a:solidFill>
                  <a:schemeClr val="dk1"/>
                </a:solidFill>
                <a:latin typeface="Quantico"/>
                <a:ea typeface="Quantico"/>
                <a:cs typeface="Quantico"/>
                <a:sym typeface="Quantico"/>
              </a:rPr>
              <a:t>&gt;</a:t>
            </a:r>
            <a:endParaRPr sz="3600" dirty="0">
              <a:solidFill>
                <a:schemeClr val="dk1"/>
              </a:solidFill>
            </a:endParaRPr>
          </a:p>
        </p:txBody>
      </p:sp>
    </p:spTree>
    <p:extLst>
      <p:ext uri="{BB962C8B-B14F-4D97-AF65-F5344CB8AC3E}">
        <p14:creationId xmlns:p14="http://schemas.microsoft.com/office/powerpoint/2010/main" val="1054821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dirty="0"/>
              <a:t>Python</a:t>
            </a:r>
            <a:endParaRPr dirty="0"/>
          </a:p>
        </p:txBody>
      </p:sp>
      <p:sp>
        <p:nvSpPr>
          <p:cNvPr id="297" name="Google Shape;297;p33"/>
          <p:cNvSpPr txBox="1">
            <a:spLocks noGrp="1"/>
          </p:cNvSpPr>
          <p:nvPr>
            <p:ph type="subTitle" idx="1"/>
          </p:nvPr>
        </p:nvSpPr>
        <p:spPr>
          <a:xfrm>
            <a:off x="801675" y="947161"/>
            <a:ext cx="7622313" cy="2037600"/>
          </a:xfrm>
          <a:prstGeom prst="rect">
            <a:avLst/>
          </a:prstGeom>
        </p:spPr>
        <p:txBody>
          <a:bodyPr spcFirstLastPara="1" wrap="square" lIns="91425" tIns="91425" rIns="91425" bIns="91425" anchor="t" anchorCtr="0">
            <a:noAutofit/>
          </a:bodyPr>
          <a:lstStyle/>
          <a:p>
            <a:pPr marL="0" lvl="0" indent="0" algn="just"/>
            <a:r>
              <a:rPr lang="pt-BR" sz="2000" dirty="0"/>
              <a:t>Python é uma linguagem de programação...</a:t>
            </a:r>
          </a:p>
          <a:p>
            <a:pPr marL="0" lvl="0" indent="0" algn="just"/>
            <a:endParaRPr lang="pt-BR" sz="2000" dirty="0"/>
          </a:p>
          <a:p>
            <a:pPr marL="342900" lvl="0" indent="-342900" algn="just">
              <a:buFont typeface="Wingdings" panose="05000000000000000000" pitchFamily="2" charset="2"/>
              <a:buChar char="Ø"/>
            </a:pPr>
            <a:r>
              <a:rPr lang="pt-BR" sz="2000" dirty="0"/>
              <a:t>De alto nível</a:t>
            </a:r>
          </a:p>
          <a:p>
            <a:pPr marL="342900" lvl="0" indent="-342900" algn="just">
              <a:buFont typeface="Wingdings" panose="05000000000000000000" pitchFamily="2" charset="2"/>
              <a:buChar char="Ø"/>
            </a:pPr>
            <a:r>
              <a:rPr lang="pt-BR" sz="2000" dirty="0"/>
              <a:t>Orientada a objetos</a:t>
            </a:r>
          </a:p>
          <a:p>
            <a:pPr marL="342900" lvl="0" indent="-342900" algn="just">
              <a:buFont typeface="Wingdings" panose="05000000000000000000" pitchFamily="2" charset="2"/>
              <a:buChar char="Ø"/>
            </a:pPr>
            <a:r>
              <a:rPr lang="pt-BR" sz="2000" dirty="0"/>
              <a:t>Tipagem dinâmica e forte</a:t>
            </a:r>
          </a:p>
          <a:p>
            <a:pPr marL="342900" lvl="0" indent="-342900" algn="just">
              <a:buFont typeface="Wingdings" panose="05000000000000000000" pitchFamily="2" charset="2"/>
              <a:buChar char="Ø"/>
            </a:pPr>
            <a:r>
              <a:rPr lang="pt-BR" sz="2000" dirty="0"/>
              <a:t>Linguagem de script e </a:t>
            </a:r>
            <a:r>
              <a:rPr lang="pt-BR" sz="2000" b="1" u="sng" dirty="0"/>
              <a:t>interpretada</a:t>
            </a:r>
          </a:p>
          <a:p>
            <a:pPr marL="342900" lvl="0" indent="-342900" algn="just">
              <a:buFont typeface="Wingdings" panose="05000000000000000000" pitchFamily="2" charset="2"/>
              <a:buChar char="Ø"/>
            </a:pPr>
            <a:r>
              <a:rPr lang="pt-BR" sz="2000" dirty="0"/>
              <a:t>Comunidade muito ativa</a:t>
            </a:r>
          </a:p>
          <a:p>
            <a:pPr marL="342900" lvl="0" indent="-342900" algn="just">
              <a:buFont typeface="Wingdings" panose="05000000000000000000" pitchFamily="2" charset="2"/>
              <a:buChar char="Ø"/>
            </a:pPr>
            <a:r>
              <a:rPr lang="pt-BR" sz="2000" dirty="0"/>
              <a:t>Muitas bibliotecas e recursos</a:t>
            </a:r>
          </a:p>
          <a:p>
            <a:pPr marL="342900" lvl="0" indent="-342900" algn="just">
              <a:buFont typeface="Wingdings" panose="05000000000000000000" pitchFamily="2" charset="2"/>
              <a:buChar char="Ø"/>
            </a:pPr>
            <a:r>
              <a:rPr lang="pt-BR" sz="2000" dirty="0"/>
              <a:t>Completa e versátil (web, mobile, desktop, robótica, análise de dados...)</a:t>
            </a:r>
          </a:p>
          <a:p>
            <a:pPr marL="342900" lvl="0" indent="-342900" algn="just">
              <a:buFont typeface="Wingdings" panose="05000000000000000000" pitchFamily="2" charset="2"/>
              <a:buChar char="Ø"/>
            </a:pPr>
            <a:r>
              <a:rPr lang="pt-BR" sz="2000" dirty="0"/>
              <a:t>Fácil aprendizado</a:t>
            </a:r>
          </a:p>
          <a:p>
            <a:pPr marL="0" lvl="0" indent="0" algn="just"/>
            <a:endParaRPr lang="pt-BR" sz="2000" dirty="0"/>
          </a:p>
        </p:txBody>
      </p:sp>
      <p:sp>
        <p:nvSpPr>
          <p:cNvPr id="302" name="Google Shape;302;p33"/>
          <p:cNvSpPr txBox="1"/>
          <p:nvPr/>
        </p:nvSpPr>
        <p:spPr>
          <a:xfrm>
            <a:off x="7325233" y="4111672"/>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dirty="0">
                <a:solidFill>
                  <a:schemeClr val="accent1"/>
                </a:solidFill>
                <a:latin typeface="Quantico"/>
                <a:ea typeface="Quantico"/>
                <a:cs typeface="Quantico"/>
                <a:sym typeface="Quantico"/>
              </a:rPr>
              <a:t>&lt;</a:t>
            </a:r>
            <a:r>
              <a:rPr lang="en" sz="3600" dirty="0">
                <a:solidFill>
                  <a:schemeClr val="lt2"/>
                </a:solidFill>
                <a:latin typeface="Quantico"/>
                <a:ea typeface="Quantico"/>
                <a:cs typeface="Quantico"/>
                <a:sym typeface="Quantico"/>
              </a:rPr>
              <a:t>/</a:t>
            </a:r>
            <a:r>
              <a:rPr lang="en" sz="3600" dirty="0">
                <a:solidFill>
                  <a:schemeClr val="dk1"/>
                </a:solidFill>
                <a:latin typeface="Quantico"/>
                <a:ea typeface="Quantico"/>
                <a:cs typeface="Quantico"/>
                <a:sym typeface="Quantico"/>
              </a:rPr>
              <a:t>&gt;</a:t>
            </a:r>
            <a:endParaRPr sz="3600" dirty="0">
              <a:solidFill>
                <a:schemeClr val="dk1"/>
              </a:solidFill>
            </a:endParaRPr>
          </a:p>
        </p:txBody>
      </p:sp>
    </p:spTree>
    <p:extLst>
      <p:ext uri="{BB962C8B-B14F-4D97-AF65-F5344CB8AC3E}">
        <p14:creationId xmlns:p14="http://schemas.microsoft.com/office/powerpoint/2010/main" val="1762209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dirty="0"/>
              <a:t>Python</a:t>
            </a:r>
            <a:endParaRPr dirty="0"/>
          </a:p>
        </p:txBody>
      </p:sp>
      <p:sp>
        <p:nvSpPr>
          <p:cNvPr id="297" name="Google Shape;297;p33"/>
          <p:cNvSpPr txBox="1">
            <a:spLocks noGrp="1"/>
          </p:cNvSpPr>
          <p:nvPr>
            <p:ph type="subTitle" idx="1"/>
          </p:nvPr>
        </p:nvSpPr>
        <p:spPr>
          <a:xfrm>
            <a:off x="801675" y="947161"/>
            <a:ext cx="7622313" cy="2037600"/>
          </a:xfrm>
          <a:prstGeom prst="rect">
            <a:avLst/>
          </a:prstGeom>
        </p:spPr>
        <p:txBody>
          <a:bodyPr spcFirstLastPara="1" wrap="square" lIns="91425" tIns="91425" rIns="91425" bIns="91425" anchor="t" anchorCtr="0">
            <a:noAutofit/>
          </a:bodyPr>
          <a:lstStyle/>
          <a:p>
            <a:pPr marL="0" lvl="0" indent="0" algn="just"/>
            <a:r>
              <a:rPr lang="pt-BR" sz="2000" dirty="0"/>
              <a:t>Python é uma linguagem interpretada! Mas o que isso quer dizer?</a:t>
            </a:r>
          </a:p>
          <a:p>
            <a:pPr marL="0" lvl="0" indent="0" algn="just"/>
            <a:endParaRPr lang="pt-BR" sz="2000" dirty="0"/>
          </a:p>
          <a:p>
            <a:pPr marL="0" lvl="0" indent="0" algn="just"/>
            <a:r>
              <a:rPr lang="pt-BR" sz="2000" dirty="0"/>
              <a:t>Linguagem </a:t>
            </a:r>
            <a:r>
              <a:rPr lang="pt-BR" sz="2000" b="1" i="1" u="sng" dirty="0">
                <a:solidFill>
                  <a:srgbClr val="94EE6B"/>
                </a:solidFill>
              </a:rPr>
              <a:t>interpretada</a:t>
            </a:r>
            <a:r>
              <a:rPr lang="pt-BR" sz="2000" dirty="0"/>
              <a:t> é uma linguagem de programação em que o código fonte nessa linguagem é executado por um programa de computador chamado </a:t>
            </a:r>
            <a:r>
              <a:rPr lang="pt-BR" sz="2000" b="1" i="1" u="sng" dirty="0">
                <a:solidFill>
                  <a:srgbClr val="94EE6B"/>
                </a:solidFill>
              </a:rPr>
              <a:t>interpretador</a:t>
            </a:r>
            <a:r>
              <a:rPr lang="pt-BR" sz="2000" dirty="0"/>
              <a:t>, que em seguida é executado pelo sistema operacional ou processador.</a:t>
            </a:r>
          </a:p>
        </p:txBody>
      </p:sp>
      <p:sp>
        <p:nvSpPr>
          <p:cNvPr id="302" name="Google Shape;302;p33"/>
          <p:cNvSpPr txBox="1"/>
          <p:nvPr/>
        </p:nvSpPr>
        <p:spPr>
          <a:xfrm>
            <a:off x="7325233" y="4111672"/>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dirty="0">
                <a:solidFill>
                  <a:schemeClr val="accent1"/>
                </a:solidFill>
                <a:latin typeface="Quantico"/>
                <a:ea typeface="Quantico"/>
                <a:cs typeface="Quantico"/>
                <a:sym typeface="Quantico"/>
              </a:rPr>
              <a:t>&lt;</a:t>
            </a:r>
            <a:r>
              <a:rPr lang="en" sz="3600" dirty="0">
                <a:solidFill>
                  <a:schemeClr val="lt2"/>
                </a:solidFill>
                <a:latin typeface="Quantico"/>
                <a:ea typeface="Quantico"/>
                <a:cs typeface="Quantico"/>
                <a:sym typeface="Quantico"/>
              </a:rPr>
              <a:t>/</a:t>
            </a:r>
            <a:r>
              <a:rPr lang="en" sz="3600" dirty="0">
                <a:solidFill>
                  <a:schemeClr val="dk1"/>
                </a:solidFill>
                <a:latin typeface="Quantico"/>
                <a:ea typeface="Quantico"/>
                <a:cs typeface="Quantico"/>
                <a:sym typeface="Quantico"/>
              </a:rPr>
              <a:t>&gt;</a:t>
            </a:r>
            <a:endParaRPr sz="3600" dirty="0">
              <a:solidFill>
                <a:schemeClr val="dk1"/>
              </a:solidFill>
            </a:endParaRPr>
          </a:p>
        </p:txBody>
      </p:sp>
    </p:spTree>
    <p:extLst>
      <p:ext uri="{BB962C8B-B14F-4D97-AF65-F5344CB8AC3E}">
        <p14:creationId xmlns:p14="http://schemas.microsoft.com/office/powerpoint/2010/main" val="1005285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3744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pt-BR" sz="2400" dirty="0"/>
              <a:t>Linguagem Compilada x Linguagem Interpretada</a:t>
            </a:r>
            <a:endParaRPr sz="2400" dirty="0"/>
          </a:p>
        </p:txBody>
      </p:sp>
      <p:pic>
        <p:nvPicPr>
          <p:cNvPr id="1026" name="Picture 2" descr="Resumo de como funciona um código compilado">
            <a:extLst>
              <a:ext uri="{FF2B5EF4-FFF2-40B4-BE49-F238E27FC236}">
                <a16:creationId xmlns:a16="http://schemas.microsoft.com/office/drawing/2014/main" id="{E32C9F97-F755-44C2-91BA-A326C9BA0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30" y="1168400"/>
            <a:ext cx="3702758" cy="17610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mo de como funciona um código interpretado">
            <a:extLst>
              <a:ext uri="{FF2B5EF4-FFF2-40B4-BE49-F238E27FC236}">
                <a16:creationId xmlns:a16="http://schemas.microsoft.com/office/drawing/2014/main" id="{CA1105A7-45E1-46CD-A2C9-9DD8B4212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230" y="2740165"/>
            <a:ext cx="3702758" cy="1761068"/>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3EB5E7AD-46D6-4FC7-BC94-91397A2D0D80}"/>
              </a:ext>
            </a:extLst>
          </p:cNvPr>
          <p:cNvSpPr/>
          <p:nvPr/>
        </p:nvSpPr>
        <p:spPr>
          <a:xfrm>
            <a:off x="869230" y="3428999"/>
            <a:ext cx="3702758" cy="1092201"/>
          </a:xfrm>
          <a:prstGeom prst="rect">
            <a:avLst/>
          </a:prstGeom>
          <a:solidFill>
            <a:srgbClr val="2D32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94EE6B"/>
                </a:solidFill>
                <a:latin typeface="Quantico" panose="020B0604020202020204" charset="0"/>
              </a:rPr>
              <a:t>Converte tudo em uma única vez</a:t>
            </a:r>
          </a:p>
          <a:p>
            <a:pPr algn="ctr"/>
            <a:r>
              <a:rPr lang="pt-BR" sz="1200" dirty="0">
                <a:solidFill>
                  <a:srgbClr val="94EE6B"/>
                </a:solidFill>
                <a:latin typeface="Quantico" panose="020B0604020202020204" charset="0"/>
              </a:rPr>
              <a:t>Conversão para binário</a:t>
            </a:r>
          </a:p>
          <a:p>
            <a:pPr algn="ctr"/>
            <a:r>
              <a:rPr lang="pt-BR" sz="1200" dirty="0">
                <a:solidFill>
                  <a:srgbClr val="94EE6B"/>
                </a:solidFill>
                <a:latin typeface="Quantico" panose="020B0604020202020204" charset="0"/>
              </a:rPr>
              <a:t>Armazena em um único pacote</a:t>
            </a:r>
          </a:p>
          <a:p>
            <a:pPr algn="ctr"/>
            <a:r>
              <a:rPr lang="pt-BR" sz="1200" dirty="0">
                <a:solidFill>
                  <a:srgbClr val="94EE6B"/>
                </a:solidFill>
                <a:latin typeface="Quantico" panose="020B0604020202020204" charset="0"/>
              </a:rPr>
              <a:t>Envia ao cliente</a:t>
            </a:r>
          </a:p>
          <a:p>
            <a:pPr algn="ctr"/>
            <a:r>
              <a:rPr lang="pt-BR" sz="1200" dirty="0">
                <a:solidFill>
                  <a:srgbClr val="94EE6B"/>
                </a:solidFill>
                <a:latin typeface="Quantico" panose="020B0604020202020204" charset="0"/>
              </a:rPr>
              <a:t>Melhor performance e cliente final não tem acesso ao código-fonte</a:t>
            </a:r>
          </a:p>
        </p:txBody>
      </p:sp>
      <p:sp>
        <p:nvSpPr>
          <p:cNvPr id="6" name="Seta: para Baixo 5">
            <a:extLst>
              <a:ext uri="{FF2B5EF4-FFF2-40B4-BE49-F238E27FC236}">
                <a16:creationId xmlns:a16="http://schemas.microsoft.com/office/drawing/2014/main" id="{FA956555-05F2-4443-8B01-80D8DFD1FBFD}"/>
              </a:ext>
            </a:extLst>
          </p:cNvPr>
          <p:cNvSpPr/>
          <p:nvPr/>
        </p:nvSpPr>
        <p:spPr>
          <a:xfrm>
            <a:off x="2125133" y="2997201"/>
            <a:ext cx="1066800" cy="364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374A18D-98F3-41A3-B4BE-1F2B582D19DE}"/>
              </a:ext>
            </a:extLst>
          </p:cNvPr>
          <p:cNvSpPr/>
          <p:nvPr/>
        </p:nvSpPr>
        <p:spPr>
          <a:xfrm>
            <a:off x="4721230" y="1168400"/>
            <a:ext cx="3702758" cy="1092201"/>
          </a:xfrm>
          <a:prstGeom prst="rect">
            <a:avLst/>
          </a:prstGeom>
          <a:solidFill>
            <a:srgbClr val="2D32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rgbClr val="94EE6B"/>
                </a:solidFill>
                <a:latin typeface="Quantico" panose="020B0604020202020204" charset="0"/>
              </a:rPr>
              <a:t>Converte por meio do interpretador</a:t>
            </a:r>
          </a:p>
          <a:p>
            <a:pPr algn="ctr"/>
            <a:r>
              <a:rPr lang="pt-BR" sz="1200" dirty="0">
                <a:solidFill>
                  <a:srgbClr val="94EE6B"/>
                </a:solidFill>
                <a:latin typeface="Quantico" panose="020B0604020202020204" charset="0"/>
              </a:rPr>
              <a:t>Análise linha por linha</a:t>
            </a:r>
          </a:p>
          <a:p>
            <a:pPr algn="ctr"/>
            <a:r>
              <a:rPr lang="pt-BR" sz="1200" dirty="0">
                <a:solidFill>
                  <a:srgbClr val="94EE6B"/>
                </a:solidFill>
                <a:latin typeface="Quantico" panose="020B0604020202020204" charset="0"/>
              </a:rPr>
              <a:t>Conversão para binário</a:t>
            </a:r>
          </a:p>
          <a:p>
            <a:pPr algn="ctr"/>
            <a:r>
              <a:rPr lang="pt-BR" sz="1200" dirty="0">
                <a:solidFill>
                  <a:srgbClr val="94EE6B"/>
                </a:solidFill>
                <a:latin typeface="Quantico" panose="020B0604020202020204" charset="0"/>
              </a:rPr>
              <a:t>Menor performance porém melhor de ser “</a:t>
            </a:r>
            <a:r>
              <a:rPr lang="pt-BR" sz="1200" dirty="0" err="1">
                <a:solidFill>
                  <a:srgbClr val="94EE6B"/>
                </a:solidFill>
                <a:latin typeface="Quantico" panose="020B0604020202020204" charset="0"/>
              </a:rPr>
              <a:t>debugada</a:t>
            </a:r>
            <a:r>
              <a:rPr lang="pt-BR" sz="1200" dirty="0">
                <a:solidFill>
                  <a:srgbClr val="94EE6B"/>
                </a:solidFill>
                <a:latin typeface="Quantico" panose="020B0604020202020204" charset="0"/>
              </a:rPr>
              <a:t>” e encontrar possíveis erros</a:t>
            </a:r>
          </a:p>
        </p:txBody>
      </p:sp>
      <p:sp>
        <p:nvSpPr>
          <p:cNvPr id="13" name="Seta: para Baixo 12">
            <a:extLst>
              <a:ext uri="{FF2B5EF4-FFF2-40B4-BE49-F238E27FC236}">
                <a16:creationId xmlns:a16="http://schemas.microsoft.com/office/drawing/2014/main" id="{7CCFB1F5-03DB-4430-9E10-F2CE1057684A}"/>
              </a:ext>
            </a:extLst>
          </p:cNvPr>
          <p:cNvSpPr/>
          <p:nvPr/>
        </p:nvSpPr>
        <p:spPr>
          <a:xfrm rot="10800000">
            <a:off x="6039209" y="2318349"/>
            <a:ext cx="1066800" cy="3640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42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9"/>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 </a:t>
            </a:r>
            <a:r>
              <a:rPr lang="pt-BR" sz="3200" dirty="0"/>
              <a:t>Popularidade das linguagens - TIOBE</a:t>
            </a:r>
            <a:endParaRPr dirty="0"/>
          </a:p>
        </p:txBody>
      </p:sp>
      <p:graphicFrame>
        <p:nvGraphicFramePr>
          <p:cNvPr id="392" name="Google Shape;392;p39"/>
          <p:cNvGraphicFramePr/>
          <p:nvPr>
            <p:extLst>
              <p:ext uri="{D42A27DB-BD31-4B8C-83A1-F6EECF244321}">
                <p14:modId xmlns:p14="http://schemas.microsoft.com/office/powerpoint/2010/main" val="1797579820"/>
              </p:ext>
            </p:extLst>
          </p:nvPr>
        </p:nvGraphicFramePr>
        <p:xfrm>
          <a:off x="1597378" y="1328914"/>
          <a:ext cx="5949243" cy="2881842"/>
        </p:xfrm>
        <a:graphic>
          <a:graphicData uri="http://schemas.openxmlformats.org/drawingml/2006/table">
            <a:tbl>
              <a:tblPr>
                <a:noFill/>
                <a:tableStyleId>{131F5A5E-F1DC-4F7F-9E1C-6AC38B04FD1C}</a:tableStyleId>
              </a:tblPr>
              <a:tblGrid>
                <a:gridCol w="1287437">
                  <a:extLst>
                    <a:ext uri="{9D8B030D-6E8A-4147-A177-3AD203B41FA5}">
                      <a16:colId xmlns:a16="http://schemas.microsoft.com/office/drawing/2014/main" val="20000"/>
                    </a:ext>
                  </a:extLst>
                </a:gridCol>
                <a:gridCol w="1871480">
                  <a:extLst>
                    <a:ext uri="{9D8B030D-6E8A-4147-A177-3AD203B41FA5}">
                      <a16:colId xmlns:a16="http://schemas.microsoft.com/office/drawing/2014/main" val="20002"/>
                    </a:ext>
                  </a:extLst>
                </a:gridCol>
                <a:gridCol w="1614242">
                  <a:extLst>
                    <a:ext uri="{9D8B030D-6E8A-4147-A177-3AD203B41FA5}">
                      <a16:colId xmlns:a16="http://schemas.microsoft.com/office/drawing/2014/main" val="20003"/>
                    </a:ext>
                  </a:extLst>
                </a:gridCol>
                <a:gridCol w="1176084">
                  <a:extLst>
                    <a:ext uri="{9D8B030D-6E8A-4147-A177-3AD203B41FA5}">
                      <a16:colId xmlns:a16="http://schemas.microsoft.com/office/drawing/2014/main" val="20006"/>
                    </a:ext>
                  </a:extLst>
                </a:gridCol>
              </a:tblGrid>
              <a:tr h="480307">
                <a:tc>
                  <a:txBody>
                    <a:bodyPr/>
                    <a:lstStyle/>
                    <a:p>
                      <a:pPr marL="0" lvl="0" indent="0" algn="ctr" rtl="0">
                        <a:spcBef>
                          <a:spcPts val="0"/>
                        </a:spcBef>
                        <a:spcAft>
                          <a:spcPts val="0"/>
                        </a:spcAft>
                        <a:buNone/>
                      </a:pPr>
                      <a:r>
                        <a:rPr lang="pt-BR" sz="1600" b="0" i="0" u="none" strike="noStrike" cap="none" dirty="0">
                          <a:solidFill>
                            <a:schemeClr val="dk1"/>
                          </a:solidFill>
                          <a:latin typeface="Quantico"/>
                          <a:ea typeface="Quantico"/>
                          <a:cs typeface="Quantico"/>
                          <a:sym typeface="Quantico"/>
                        </a:rPr>
                        <a:t>Jun2021</a:t>
                      </a:r>
                      <a:endParaRPr sz="1600" b="0" i="0" u="none" strike="noStrike" cap="none" dirty="0">
                        <a:solidFill>
                          <a:schemeClr val="dk1"/>
                        </a:solidFill>
                        <a:latin typeface="Quantico"/>
                        <a:ea typeface="Bebas Neue"/>
                        <a:cs typeface="Bebas Neue"/>
                        <a:sym typeface="Bebas Neue"/>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Quantico"/>
                          <a:ea typeface="Quantico"/>
                          <a:cs typeface="Quantico"/>
                          <a:sym typeface="Quantico"/>
                        </a:rPr>
                        <a:t>Jun2022</a:t>
                      </a:r>
                      <a:endParaRPr sz="1600" dirty="0">
                        <a:solidFill>
                          <a:schemeClr val="dk1"/>
                        </a:solidFill>
                        <a:latin typeface="Quantico"/>
                        <a:ea typeface="Quantico"/>
                        <a:cs typeface="Quantico"/>
                        <a:sym typeface="Quantic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pt-BR" sz="1600" dirty="0">
                          <a:solidFill>
                            <a:schemeClr val="dk1"/>
                          </a:solidFill>
                          <a:latin typeface="Quantico"/>
                          <a:ea typeface="Quantico"/>
                          <a:cs typeface="Quantico"/>
                          <a:sym typeface="Quantico"/>
                        </a:rPr>
                        <a:t>Linguagem</a:t>
                      </a:r>
                      <a:endParaRPr sz="1600" dirty="0">
                        <a:solidFill>
                          <a:schemeClr val="dk1"/>
                        </a:solidFill>
                        <a:latin typeface="Quantico"/>
                        <a:ea typeface="Quantico"/>
                        <a:cs typeface="Quantico"/>
                        <a:sym typeface="Quantico"/>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Quantico"/>
                          <a:ea typeface="Quantico"/>
                          <a:cs typeface="Quantico"/>
                          <a:sym typeface="Quantico"/>
                        </a:rPr>
                        <a:t>Avaliações</a:t>
                      </a:r>
                      <a:endParaRPr sz="1600" dirty="0">
                        <a:solidFill>
                          <a:schemeClr val="dk1"/>
                        </a:solidFill>
                        <a:latin typeface="Quantico"/>
                        <a:ea typeface="Quantico"/>
                        <a:cs typeface="Quantico"/>
                        <a:sym typeface="Quantic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80307">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1</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1</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Python</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12,46%</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480307">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2</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2</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C</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12,37%</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480307">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3</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4</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C++</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11,36%</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480307">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4</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3</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Java</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11,28%</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4"/>
                  </a:ext>
                </a:extLst>
              </a:tr>
              <a:tr h="480307">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5</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solidFill>
                        <a:schemeClr val="dk1"/>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5</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pt-BR" sz="1600" dirty="0">
                          <a:solidFill>
                            <a:schemeClr val="dk1"/>
                          </a:solidFill>
                          <a:latin typeface="Source Code Pro"/>
                          <a:ea typeface="Source Code Pro"/>
                          <a:cs typeface="Source Code Pro"/>
                          <a:sym typeface="Source Code Pro"/>
                        </a:rPr>
                        <a:t>C#</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Source Code Pro"/>
                          <a:ea typeface="Source Code Pro"/>
                          <a:cs typeface="Source Code Pro"/>
                          <a:sym typeface="Source Code Pro"/>
                        </a:rPr>
                        <a:t>6,71%</a:t>
                      </a:r>
                      <a:endParaRPr sz="1600" dirty="0">
                        <a:solidFill>
                          <a:schemeClr val="dk1"/>
                        </a:solidFill>
                        <a:latin typeface="Source Code Pro"/>
                        <a:ea typeface="Source Code Pro"/>
                        <a:cs typeface="Source Code Pro"/>
                        <a:sym typeface="Source Code Pro"/>
                      </a:endParaRPr>
                    </a:p>
                  </a:txBody>
                  <a:tcPr marL="45700" marR="45700" marT="45700" marB="45700" anchor="ctr">
                    <a:lnL w="9525" cap="flat" cmpd="sng" algn="ctr">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grpSp>
        <p:nvGrpSpPr>
          <p:cNvPr id="352" name="Google Shape;352;p37"/>
          <p:cNvGrpSpPr/>
          <p:nvPr/>
        </p:nvGrpSpPr>
        <p:grpSpPr>
          <a:xfrm flipH="1">
            <a:off x="1837996" y="726625"/>
            <a:ext cx="6578100" cy="3438300"/>
            <a:chOff x="772525" y="726625"/>
            <a:chExt cx="6578100" cy="3438300"/>
          </a:xfrm>
        </p:grpSpPr>
        <p:sp>
          <p:nvSpPr>
            <p:cNvPr id="353" name="Google Shape;353;p3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7"/>
          <p:cNvGrpSpPr/>
          <p:nvPr/>
        </p:nvGrpSpPr>
        <p:grpSpPr>
          <a:xfrm flipH="1">
            <a:off x="4894143" y="3736106"/>
            <a:ext cx="3447300" cy="962400"/>
            <a:chOff x="4924175" y="3441525"/>
            <a:chExt cx="3447300" cy="962400"/>
          </a:xfrm>
        </p:grpSpPr>
        <p:sp>
          <p:nvSpPr>
            <p:cNvPr id="356" name="Google Shape;356;p3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7"/>
          <p:cNvGrpSpPr/>
          <p:nvPr/>
        </p:nvGrpSpPr>
        <p:grpSpPr>
          <a:xfrm flipH="1">
            <a:off x="839620" y="2361876"/>
            <a:ext cx="1864833" cy="1637043"/>
            <a:chOff x="1054812" y="1029590"/>
            <a:chExt cx="3436214" cy="3912627"/>
          </a:xfrm>
        </p:grpSpPr>
        <p:sp>
          <p:nvSpPr>
            <p:cNvPr id="359" name="Google Shape;359;p3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7"/>
          <p:cNvSpPr txBox="1">
            <a:spLocks noGrp="1"/>
          </p:cNvSpPr>
          <p:nvPr>
            <p:ph type="subTitle" idx="1"/>
          </p:nvPr>
        </p:nvSpPr>
        <p:spPr>
          <a:xfrm>
            <a:off x="5032893" y="4077725"/>
            <a:ext cx="3169800" cy="678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pt-BR" dirty="0"/>
              <a:t>Vale a pena?</a:t>
            </a:r>
            <a:endParaRPr dirty="0"/>
          </a:p>
        </p:txBody>
      </p:sp>
      <p:sp>
        <p:nvSpPr>
          <p:cNvPr id="363" name="Google Shape;363;p3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364" name="Google Shape;364;p3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365" name="Google Shape;365;p37"/>
          <p:cNvSpPr txBox="1"/>
          <p:nvPr/>
        </p:nvSpPr>
        <p:spPr>
          <a:xfrm>
            <a:off x="2054175" y="15871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sp>
        <p:nvSpPr>
          <p:cNvPr id="366" name="Google Shape;366;p37"/>
          <p:cNvSpPr txBox="1"/>
          <p:nvPr/>
        </p:nvSpPr>
        <p:spPr>
          <a:xfrm>
            <a:off x="7343050" y="2343250"/>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sp>
        <p:nvSpPr>
          <p:cNvPr id="367" name="Google Shape;367;p37"/>
          <p:cNvSpPr txBox="1"/>
          <p:nvPr/>
        </p:nvSpPr>
        <p:spPr>
          <a:xfrm>
            <a:off x="1163644" y="295015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pic>
        <p:nvPicPr>
          <p:cNvPr id="4" name="Imagem 3">
            <a:extLst>
              <a:ext uri="{FF2B5EF4-FFF2-40B4-BE49-F238E27FC236}">
                <a16:creationId xmlns:a16="http://schemas.microsoft.com/office/drawing/2014/main" id="{FAC475FE-F0CA-40A6-B2C4-253AC2FFC11B}"/>
              </a:ext>
            </a:extLst>
          </p:cNvPr>
          <p:cNvPicPr>
            <a:picLocks noChangeAspect="1"/>
          </p:cNvPicPr>
          <p:nvPr/>
        </p:nvPicPr>
        <p:blipFill>
          <a:blip r:embed="rId3"/>
          <a:stretch>
            <a:fillRect/>
          </a:stretch>
        </p:blipFill>
        <p:spPr>
          <a:xfrm>
            <a:off x="2920625" y="1160821"/>
            <a:ext cx="4385379" cy="240176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t>Programação</a:t>
            </a:r>
            <a:endParaRPr dirty="0"/>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9653" y="1219618"/>
            <a:ext cx="7171824" cy="1081236"/>
          </a:xfrm>
        </p:spPr>
        <p:txBody>
          <a:bodyPr/>
          <a:lstStyle/>
          <a:p>
            <a:pPr marL="152400" indent="0" algn="just">
              <a:buNone/>
            </a:pPr>
            <a:r>
              <a:rPr lang="pt-BR" sz="2000" dirty="0">
                <a:latin typeface="Quantico" panose="020B0604020202020204" charset="0"/>
              </a:rPr>
              <a:t>Antes de conhecer a linguagem Python, vamos nos familiarizar com alguns termos da programação e entender o que são, tais como:</a:t>
            </a:r>
          </a:p>
          <a:p>
            <a:pPr marL="152400" indent="0" algn="just">
              <a:buNone/>
            </a:pPr>
            <a:endParaRPr lang="pt-BR" sz="2000" dirty="0">
              <a:latin typeface="Quantico" panose="020B0604020202020204" charset="0"/>
            </a:endParaRPr>
          </a:p>
          <a:p>
            <a:pPr marL="495300" indent="-342900" algn="just">
              <a:buFont typeface="Arial" panose="020B0604020202020204" pitchFamily="34" charset="0"/>
              <a:buChar char="•"/>
            </a:pPr>
            <a:r>
              <a:rPr lang="pt-BR" sz="2000" dirty="0">
                <a:solidFill>
                  <a:srgbClr val="FF3399"/>
                </a:solidFill>
                <a:latin typeface="Quantico" panose="020B0604020202020204" charset="0"/>
              </a:rPr>
              <a:t>Variáveis;</a:t>
            </a:r>
          </a:p>
          <a:p>
            <a:pPr marL="495300" indent="-342900" algn="just">
              <a:buFont typeface="Arial" panose="020B0604020202020204" pitchFamily="34" charset="0"/>
              <a:buChar char="•"/>
            </a:pPr>
            <a:r>
              <a:rPr lang="pt-BR" sz="2000" dirty="0">
                <a:solidFill>
                  <a:srgbClr val="FF3399"/>
                </a:solidFill>
                <a:latin typeface="Quantico" panose="020B0604020202020204" charset="0"/>
              </a:rPr>
              <a:t>Tipo de dados;</a:t>
            </a:r>
          </a:p>
          <a:p>
            <a:pPr marL="495300" indent="-342900" algn="just">
              <a:buFont typeface="Arial" panose="020B0604020202020204" pitchFamily="34" charset="0"/>
              <a:buChar char="•"/>
            </a:pPr>
            <a:r>
              <a:rPr lang="pt-BR" sz="2000" dirty="0">
                <a:solidFill>
                  <a:srgbClr val="FF3399"/>
                </a:solidFill>
                <a:latin typeface="Quantico" panose="020B0604020202020204" charset="0"/>
              </a:rPr>
              <a:t>Expressões lógicas;</a:t>
            </a:r>
          </a:p>
          <a:p>
            <a:pPr marL="495300" indent="-342900" algn="just">
              <a:buFont typeface="Arial" panose="020B0604020202020204" pitchFamily="34" charset="0"/>
              <a:buChar char="•"/>
            </a:pPr>
            <a:r>
              <a:rPr lang="pt-BR" sz="2000" dirty="0">
                <a:solidFill>
                  <a:srgbClr val="FF3399"/>
                </a:solidFill>
                <a:latin typeface="Quantico" panose="020B0604020202020204" charset="0"/>
              </a:rPr>
              <a:t>Palavras reservadas.</a:t>
            </a:r>
          </a:p>
        </p:txBody>
      </p:sp>
    </p:spTree>
    <p:extLst>
      <p:ext uri="{BB962C8B-B14F-4D97-AF65-F5344CB8AC3E}">
        <p14:creationId xmlns:p14="http://schemas.microsoft.com/office/powerpoint/2010/main" val="42236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298640"/>
            <a:ext cx="7171824" cy="1081236"/>
          </a:xfrm>
        </p:spPr>
        <p:txBody>
          <a:bodyPr/>
          <a:lstStyle/>
          <a:p>
            <a:pPr marL="152400" indent="0" algn="just">
              <a:buNone/>
            </a:pPr>
            <a:r>
              <a:rPr lang="pt-BR" sz="2400" dirty="0">
                <a:latin typeface="Quantico" panose="020B0604020202020204" charset="0"/>
              </a:rPr>
              <a:t>Uma variável é como uma caixa virtual onde podemos armazenar informações. Ela possui um nome único e pode conter diferentes tipos de dados, como números, palavras, datas e muito mais. Podemos pensar em uma variável como uma etiqueta que colocamos em uma caixa para identificá-la e acessá-la facilmente.</a:t>
            </a:r>
          </a:p>
        </p:txBody>
      </p:sp>
    </p:spTree>
    <p:extLst>
      <p:ext uri="{BB962C8B-B14F-4D97-AF65-F5344CB8AC3E}">
        <p14:creationId xmlns:p14="http://schemas.microsoft.com/office/powerpoint/2010/main" val="134755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6" y="2161939"/>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Exercícios práticos</a:t>
            </a:r>
            <a:endParaRPr dirty="0"/>
          </a:p>
        </p:txBody>
      </p:sp>
      <p:sp>
        <p:nvSpPr>
          <p:cNvPr id="238" name="Google Shape;238;p29"/>
          <p:cNvSpPr txBox="1">
            <a:spLocks noGrp="1"/>
          </p:cNvSpPr>
          <p:nvPr>
            <p:ph type="title" idx="2"/>
          </p:nvPr>
        </p:nvSpPr>
        <p:spPr>
          <a:xfrm>
            <a:off x="1113997" y="1551750"/>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r>
              <a:rPr lang="en">
                <a:solidFill>
                  <a:schemeClr val="accent2"/>
                </a:solidFill>
              </a:rPr>
              <a:t>}</a:t>
            </a:r>
            <a:endParaRPr>
              <a:solidFill>
                <a:schemeClr val="accent2"/>
              </a:solidFill>
            </a:endParaRPr>
          </a:p>
        </p:txBody>
      </p:sp>
      <p:sp>
        <p:nvSpPr>
          <p:cNvPr id="239" name="Google Shape;239;p29"/>
          <p:cNvSpPr txBox="1">
            <a:spLocks noGrp="1"/>
          </p:cNvSpPr>
          <p:nvPr>
            <p:ph type="ctrTitle" idx="3"/>
          </p:nvPr>
        </p:nvSpPr>
        <p:spPr>
          <a:xfrm>
            <a:off x="1114008" y="3513705"/>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Atividades individuais</a:t>
            </a:r>
            <a:endParaRPr dirty="0"/>
          </a:p>
        </p:txBody>
      </p:sp>
      <p:sp>
        <p:nvSpPr>
          <p:cNvPr id="240" name="Google Shape;240;p29"/>
          <p:cNvSpPr txBox="1">
            <a:spLocks noGrp="1"/>
          </p:cNvSpPr>
          <p:nvPr>
            <p:ph type="title" idx="4"/>
          </p:nvPr>
        </p:nvSpPr>
        <p:spPr>
          <a:xfrm>
            <a:off x="1113997" y="290471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243" name="Google Shape;243;p29"/>
          <p:cNvSpPr txBox="1">
            <a:spLocks noGrp="1"/>
          </p:cNvSpPr>
          <p:nvPr>
            <p:ph type="title" idx="7"/>
          </p:nvPr>
        </p:nvSpPr>
        <p:spPr>
          <a:xfrm>
            <a:off x="4965997" y="1552350"/>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solidFill>
                <a:schemeClr val="accent2"/>
              </a:solidFill>
            </a:endParaRPr>
          </a:p>
        </p:txBody>
      </p:sp>
      <p:sp>
        <p:nvSpPr>
          <p:cNvPr id="244" name="Google Shape;244;p29"/>
          <p:cNvSpPr txBox="1">
            <a:spLocks noGrp="1"/>
          </p:cNvSpPr>
          <p:nvPr>
            <p:ph type="ctrTitle" idx="8"/>
          </p:nvPr>
        </p:nvSpPr>
        <p:spPr>
          <a:xfrm>
            <a:off x="4966007" y="2161950"/>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Desafios</a:t>
            </a:r>
            <a:endParaRPr dirty="0"/>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 </a:t>
            </a:r>
            <a:r>
              <a:rPr lang="en" dirty="0"/>
              <a:t>Como vamos aprender?</a:t>
            </a:r>
            <a:endParaRPr dirty="0"/>
          </a:p>
        </p:txBody>
      </p:sp>
      <p:sp>
        <p:nvSpPr>
          <p:cNvPr id="246" name="Google Shape;246;p29"/>
          <p:cNvSpPr txBox="1">
            <a:spLocks noGrp="1"/>
          </p:cNvSpPr>
          <p:nvPr>
            <p:ph type="ctrTitle" idx="13"/>
          </p:nvPr>
        </p:nvSpPr>
        <p:spPr>
          <a:xfrm>
            <a:off x="4966006" y="3513705"/>
            <a:ext cx="3457981"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Projeto em grupo</a:t>
            </a:r>
            <a:endParaRPr dirty="0"/>
          </a:p>
        </p:txBody>
      </p:sp>
      <p:sp>
        <p:nvSpPr>
          <p:cNvPr id="247" name="Google Shape;247;p29"/>
          <p:cNvSpPr txBox="1">
            <a:spLocks noGrp="1"/>
          </p:cNvSpPr>
          <p:nvPr>
            <p:ph type="title" idx="14"/>
          </p:nvPr>
        </p:nvSpPr>
        <p:spPr>
          <a:xfrm>
            <a:off x="4965997" y="290471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a:t>
            </a:r>
            <a:r>
              <a:rPr lang="en" dirty="0"/>
              <a:t>04}</a:t>
            </a:r>
            <a:endParaRPr dirty="0">
              <a:solidFill>
                <a:schemeClr val="accent2"/>
              </a:solidFill>
            </a:endParaRPr>
          </a:p>
        </p:txBody>
      </p:sp>
    </p:spTree>
    <p:extLst>
      <p:ext uri="{BB962C8B-B14F-4D97-AF65-F5344CB8AC3E}">
        <p14:creationId xmlns:p14="http://schemas.microsoft.com/office/powerpoint/2010/main" val="1471924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988044"/>
            <a:ext cx="7171824" cy="1081236"/>
          </a:xfrm>
        </p:spPr>
        <p:txBody>
          <a:bodyPr/>
          <a:lstStyle/>
          <a:p>
            <a:pPr marL="152400" indent="0" algn="just">
              <a:buNone/>
            </a:pPr>
            <a:r>
              <a:rPr lang="pt-BR" sz="2100" dirty="0">
                <a:latin typeface="Quantico" panose="020B0604020202020204" charset="0"/>
              </a:rPr>
              <a:t>As variáveis são importantes porque nos permitem armazenar valores e manipulá-los dentro de um programa. Elas nos ajudam a guardar informações temporariamente ou a armazenar resultados de cálculos. Imagine que você precisa fazer um programa para calcular a média das notas de uma turma. Você pode criar uma variável chamada "nota1" para armazenar a primeira nota, outra chamada "nota2" para a segunda nota e assim por diante. Essas variáveis podem ser usadas posteriormente para calcular a média.</a:t>
            </a:r>
          </a:p>
        </p:txBody>
      </p:sp>
    </p:spTree>
    <p:extLst>
      <p:ext uri="{BB962C8B-B14F-4D97-AF65-F5344CB8AC3E}">
        <p14:creationId xmlns:p14="http://schemas.microsoft.com/office/powerpoint/2010/main" val="1132433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400" dirty="0">
                <a:latin typeface="Quantico" panose="020B0604020202020204" charset="0"/>
              </a:rPr>
              <a:t>Quando criamos uma variável, precisamos dar a ela um nome significativo e único, para que possamos nos referir a ela posteriormente. Por exemplo, se quisermos armazenar a idade de uma pessoa, podemos criar uma variável chamada "idade". É importante escolher nomes descritivos para as variáveis, para que fique claro qual é a informação que elas armazenam.</a:t>
            </a:r>
          </a:p>
        </p:txBody>
      </p:sp>
    </p:spTree>
    <p:extLst>
      <p:ext uri="{BB962C8B-B14F-4D97-AF65-F5344CB8AC3E}">
        <p14:creationId xmlns:p14="http://schemas.microsoft.com/office/powerpoint/2010/main" val="2661840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400" dirty="0">
                <a:latin typeface="Quantico" panose="020B0604020202020204" charset="0"/>
              </a:rPr>
              <a:t>Além disso, as variáveis podem ter seu valor alterado ao longo do programa. Isso significa que podemos atribuir um novo valor a uma variável existente sempre que precisarmos atualizá-la. Por exemplo, podemos atribuir um novo valor à variável "idade" se quisermos atualizar a idade de uma pessoa.</a:t>
            </a:r>
          </a:p>
        </p:txBody>
      </p:sp>
    </p:spTree>
    <p:extLst>
      <p:ext uri="{BB962C8B-B14F-4D97-AF65-F5344CB8AC3E}">
        <p14:creationId xmlns:p14="http://schemas.microsoft.com/office/powerpoint/2010/main" val="4094325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400" dirty="0">
                <a:latin typeface="Quantico" panose="020B0604020202020204" charset="0"/>
              </a:rPr>
              <a:t>Para criar uma variável em muitas linguagens de programação, usamos um comando chamado "declaração de variável". Esse comando informa ao programa que estamos criando uma nova variável e especifica o nome dela e o tipo de dado que ela pode armazenar.</a:t>
            </a:r>
          </a:p>
        </p:txBody>
      </p:sp>
    </p:spTree>
    <p:extLst>
      <p:ext uri="{BB962C8B-B14F-4D97-AF65-F5344CB8AC3E}">
        <p14:creationId xmlns:p14="http://schemas.microsoft.com/office/powerpoint/2010/main" val="365766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Variáveis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1033200"/>
            <a:ext cx="7378978" cy="1081236"/>
          </a:xfrm>
        </p:spPr>
        <p:txBody>
          <a:bodyPr/>
          <a:lstStyle/>
          <a:p>
            <a:pPr marL="152400" indent="0" algn="just">
              <a:buNone/>
            </a:pPr>
            <a:r>
              <a:rPr lang="pt-BR" sz="1800" dirty="0">
                <a:solidFill>
                  <a:srgbClr val="94EE6B"/>
                </a:solidFill>
                <a:latin typeface="Quantico" panose="020B0604020202020204" charset="0"/>
              </a:rPr>
              <a:t>Programa</a:t>
            </a:r>
          </a:p>
          <a:p>
            <a:pPr marL="152400" indent="0" algn="just">
              <a:buNone/>
            </a:pPr>
            <a:r>
              <a:rPr lang="pt-BR" sz="1600" dirty="0">
                <a:solidFill>
                  <a:schemeClr val="accent3">
                    <a:lumMod val="40000"/>
                    <a:lumOff val="60000"/>
                  </a:schemeClr>
                </a:solidFill>
                <a:latin typeface="Quantico" panose="020B0604020202020204" charset="0"/>
              </a:rPr>
              <a:t>     // Aqui estamos declarando uma variável chamada "idade" </a:t>
            </a:r>
          </a:p>
          <a:p>
            <a:pPr marL="152400" indent="0" algn="just">
              <a:buNone/>
            </a:pPr>
            <a:r>
              <a:rPr lang="pt-BR" sz="1600" dirty="0">
                <a:solidFill>
                  <a:schemeClr val="accent3">
                    <a:lumMod val="40000"/>
                    <a:lumOff val="60000"/>
                  </a:schemeClr>
                </a:solidFill>
                <a:latin typeface="Quantico" panose="020B0604020202020204" charset="0"/>
              </a:rPr>
              <a:t>     // que pode armazenar números inteiros.</a:t>
            </a:r>
          </a:p>
          <a:p>
            <a:pPr marL="152400" indent="0" algn="just">
              <a:buNone/>
            </a:pPr>
            <a:r>
              <a:rPr lang="pt-BR" sz="1800" dirty="0">
                <a:solidFill>
                  <a:srgbClr val="94EE6B"/>
                </a:solidFill>
                <a:latin typeface="Quantico" panose="020B0604020202020204" charset="0"/>
              </a:rPr>
              <a:t>    inteiro idade</a:t>
            </a:r>
          </a:p>
          <a:p>
            <a:pPr marL="152400" indent="0" algn="just">
              <a:buNone/>
            </a:pPr>
            <a:r>
              <a:rPr lang="pt-BR" sz="1800" dirty="0">
                <a:latin typeface="Quantico" panose="020B0604020202020204" charset="0"/>
              </a:rPr>
              <a:t>    </a:t>
            </a:r>
            <a:r>
              <a:rPr lang="pt-BR" sz="1800" dirty="0">
                <a:solidFill>
                  <a:schemeClr val="accent3">
                    <a:lumMod val="40000"/>
                    <a:lumOff val="60000"/>
                  </a:schemeClr>
                </a:solidFill>
                <a:latin typeface="Quantico" panose="020B0604020202020204" charset="0"/>
              </a:rPr>
              <a:t>// Atribuímos o valor 20 à variável "idade".</a:t>
            </a:r>
          </a:p>
          <a:p>
            <a:pPr marL="152400" indent="0" algn="just">
              <a:buNone/>
            </a:pPr>
            <a:r>
              <a:rPr lang="pt-BR" sz="1800" dirty="0">
                <a:solidFill>
                  <a:srgbClr val="94EE6B"/>
                </a:solidFill>
                <a:latin typeface="Quantico" panose="020B0604020202020204" charset="0"/>
              </a:rPr>
              <a:t>    idade = 20    </a:t>
            </a:r>
          </a:p>
          <a:p>
            <a:pPr marL="152400" indent="0" algn="just">
              <a:buNone/>
            </a:pPr>
            <a:r>
              <a:rPr lang="pt-BR" sz="1800" dirty="0">
                <a:solidFill>
                  <a:srgbClr val="94EE6B"/>
                </a:solidFill>
                <a:latin typeface="Quantico" panose="020B0604020202020204" charset="0"/>
              </a:rPr>
              <a:t>fim</a:t>
            </a:r>
          </a:p>
          <a:p>
            <a:pPr marL="152400" indent="0" algn="just">
              <a:buNone/>
            </a:pPr>
            <a:r>
              <a:rPr lang="pt-BR" sz="2200" dirty="0">
                <a:latin typeface="Quantico" panose="020B0604020202020204" charset="0"/>
              </a:rPr>
              <a:t>Neste exemplo, declaramos uma variável chamada "idade" do tipo "inteiro" e atribuímos o valor 20 a ela. Agora, podemos usar essa variável em nosso programa, fazer cálculos com ela ou exibi-la na tela.</a:t>
            </a:r>
          </a:p>
        </p:txBody>
      </p:sp>
    </p:spTree>
    <p:extLst>
      <p:ext uri="{BB962C8B-B14F-4D97-AF65-F5344CB8AC3E}">
        <p14:creationId xmlns:p14="http://schemas.microsoft.com/office/powerpoint/2010/main" val="275964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Na programação, existem diversos tipos de dados que podem ser utilizados para representar diferentes tipos de informações. Vou explicar alguns dos tipos mais comuns:</a:t>
            </a:r>
          </a:p>
          <a:p>
            <a:pPr marL="152400" indent="0" algn="just">
              <a:buNone/>
            </a:pPr>
            <a:endParaRPr lang="pt-BR" sz="2200" dirty="0">
              <a:latin typeface="Quantico" panose="020B0604020202020204" charset="0"/>
            </a:endParaRPr>
          </a:p>
          <a:p>
            <a:pPr marL="152400" indent="0" algn="just">
              <a:buNone/>
            </a:pPr>
            <a:r>
              <a:rPr lang="pt-BR" sz="2200" dirty="0">
                <a:latin typeface="Quantico" panose="020B0604020202020204" charset="0"/>
              </a:rPr>
              <a:t>1. </a:t>
            </a:r>
            <a:r>
              <a:rPr lang="pt-BR" sz="2200" b="1" dirty="0">
                <a:solidFill>
                  <a:srgbClr val="94EE6B"/>
                </a:solidFill>
                <a:latin typeface="Quantico" panose="020B0604020202020204" charset="0"/>
              </a:rPr>
              <a:t>Números inteiros (</a:t>
            </a:r>
            <a:r>
              <a:rPr lang="pt-BR" sz="2200" b="1" dirty="0" err="1">
                <a:solidFill>
                  <a:srgbClr val="94EE6B"/>
                </a:solidFill>
                <a:latin typeface="Quantico" panose="020B0604020202020204" charset="0"/>
              </a:rPr>
              <a:t>integer</a:t>
            </a:r>
            <a:r>
              <a:rPr lang="pt-BR" sz="2200" b="1" dirty="0">
                <a:solidFill>
                  <a:srgbClr val="94EE6B"/>
                </a:solidFill>
                <a:latin typeface="Quantico" panose="020B0604020202020204" charset="0"/>
              </a:rPr>
              <a:t>): </a:t>
            </a:r>
            <a:r>
              <a:rPr lang="pt-BR" sz="2200" dirty="0">
                <a:latin typeface="Quantico" panose="020B0604020202020204" charset="0"/>
              </a:rPr>
              <a:t>São números sem casas decimais, como -1, 0, 1, 2, 3, e assim por diante. Eles são usados para representar quantidades inteiras, como a quantidade de alunos em uma sala, a idade de uma pessoa, entre outros.</a:t>
            </a:r>
          </a:p>
        </p:txBody>
      </p:sp>
    </p:spTree>
    <p:extLst>
      <p:ext uri="{BB962C8B-B14F-4D97-AF65-F5344CB8AC3E}">
        <p14:creationId xmlns:p14="http://schemas.microsoft.com/office/powerpoint/2010/main" val="405696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2. </a:t>
            </a:r>
            <a:r>
              <a:rPr lang="pt-BR" sz="2200" b="1" dirty="0">
                <a:solidFill>
                  <a:srgbClr val="94EE6B"/>
                </a:solidFill>
                <a:latin typeface="Quantico" panose="020B0604020202020204" charset="0"/>
              </a:rPr>
              <a:t>Números de ponto flutuante (float): </a:t>
            </a:r>
            <a:r>
              <a:rPr lang="pt-BR" sz="2200" dirty="0">
                <a:latin typeface="Quantico" panose="020B0604020202020204" charset="0"/>
              </a:rPr>
              <a:t>São números que podem ter casas decimais, como 3.14, 2.5, -0.75, e assim por diante. Esses números são usados quando precisamos representar valores mais precisos, como medidas, porcentagens ou cálculos matemáticos complexos.</a:t>
            </a:r>
          </a:p>
        </p:txBody>
      </p:sp>
    </p:spTree>
    <p:extLst>
      <p:ext uri="{BB962C8B-B14F-4D97-AF65-F5344CB8AC3E}">
        <p14:creationId xmlns:p14="http://schemas.microsoft.com/office/powerpoint/2010/main" val="32660522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3. </a:t>
            </a:r>
            <a:r>
              <a:rPr lang="pt-BR" sz="2200" b="1" dirty="0">
                <a:solidFill>
                  <a:srgbClr val="94EE6B"/>
                </a:solidFill>
                <a:latin typeface="Quantico" panose="020B0604020202020204" charset="0"/>
              </a:rPr>
              <a:t>Texto (</a:t>
            </a:r>
            <a:r>
              <a:rPr lang="pt-BR" sz="2200" b="1" dirty="0" err="1">
                <a:solidFill>
                  <a:srgbClr val="94EE6B"/>
                </a:solidFill>
                <a:latin typeface="Quantico" panose="020B0604020202020204" charset="0"/>
              </a:rPr>
              <a:t>string</a:t>
            </a:r>
            <a:r>
              <a:rPr lang="pt-BR" sz="2200" b="1" dirty="0">
                <a:solidFill>
                  <a:srgbClr val="94EE6B"/>
                </a:solidFill>
                <a:latin typeface="Quantico" panose="020B0604020202020204" charset="0"/>
              </a:rPr>
              <a:t>): </a:t>
            </a:r>
            <a:r>
              <a:rPr lang="pt-BR" sz="2200" dirty="0">
                <a:latin typeface="Quantico" panose="020B0604020202020204" charset="0"/>
              </a:rPr>
              <a:t>O tipo de dado </a:t>
            </a:r>
            <a:r>
              <a:rPr lang="pt-BR" sz="2200" dirty="0" err="1">
                <a:latin typeface="Quantico" panose="020B0604020202020204" charset="0"/>
              </a:rPr>
              <a:t>string</a:t>
            </a:r>
            <a:r>
              <a:rPr lang="pt-BR" sz="2200" dirty="0">
                <a:latin typeface="Quantico" panose="020B0604020202020204" charset="0"/>
              </a:rPr>
              <a:t> é usado para representar texto. Ele pode conter letras, números, símbolos e espaços. Para definir um texto em um programa, usamos aspas simples ou duplas. Por exemplo, "Olá, mundo!" é uma </a:t>
            </a:r>
            <a:r>
              <a:rPr lang="pt-BR" sz="2200" dirty="0" err="1">
                <a:latin typeface="Quantico" panose="020B0604020202020204" charset="0"/>
              </a:rPr>
              <a:t>string</a:t>
            </a:r>
            <a:r>
              <a:rPr lang="pt-BR" sz="2200" dirty="0">
                <a:latin typeface="Quantico" panose="020B0604020202020204" charset="0"/>
              </a:rPr>
              <a:t> válida. As </a:t>
            </a:r>
            <a:r>
              <a:rPr lang="pt-BR" sz="2200" dirty="0" err="1">
                <a:latin typeface="Quantico" panose="020B0604020202020204" charset="0"/>
              </a:rPr>
              <a:t>strings</a:t>
            </a:r>
            <a:r>
              <a:rPr lang="pt-BR" sz="2200" dirty="0">
                <a:latin typeface="Quantico" panose="020B0604020202020204" charset="0"/>
              </a:rPr>
              <a:t> nos permitem trabalhar com palavras, frases, mensagens e qualquer tipo de texto em um programa.</a:t>
            </a:r>
          </a:p>
          <a:p>
            <a:pPr marL="152400" indent="0" algn="just">
              <a:buNone/>
            </a:pPr>
            <a:endParaRPr lang="pt-BR" sz="2200" dirty="0">
              <a:latin typeface="Quantico" panose="020B0604020202020204" charset="0"/>
            </a:endParaRPr>
          </a:p>
        </p:txBody>
      </p:sp>
    </p:spTree>
    <p:extLst>
      <p:ext uri="{BB962C8B-B14F-4D97-AF65-F5344CB8AC3E}">
        <p14:creationId xmlns:p14="http://schemas.microsoft.com/office/powerpoint/2010/main" val="46517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4. </a:t>
            </a:r>
            <a:r>
              <a:rPr lang="pt-BR" sz="2200" b="1" dirty="0">
                <a:solidFill>
                  <a:srgbClr val="94EE6B"/>
                </a:solidFill>
                <a:latin typeface="Quantico" panose="020B0604020202020204" charset="0"/>
              </a:rPr>
              <a:t>Booleano (</a:t>
            </a:r>
            <a:r>
              <a:rPr lang="pt-BR" sz="2200" b="1" dirty="0" err="1">
                <a:solidFill>
                  <a:srgbClr val="94EE6B"/>
                </a:solidFill>
                <a:latin typeface="Quantico" panose="020B0604020202020204" charset="0"/>
              </a:rPr>
              <a:t>boolean</a:t>
            </a:r>
            <a:r>
              <a:rPr lang="pt-BR" sz="2200" b="1" dirty="0">
                <a:solidFill>
                  <a:srgbClr val="94EE6B"/>
                </a:solidFill>
                <a:latin typeface="Quantico" panose="020B0604020202020204" charset="0"/>
              </a:rPr>
              <a:t>): </a:t>
            </a:r>
            <a:r>
              <a:rPr lang="pt-BR" sz="2200" dirty="0">
                <a:latin typeface="Quantico" panose="020B0604020202020204" charset="0"/>
              </a:rPr>
              <a:t>O tipo de dado booleano tem apenas dois valores possíveis: verdadeiro (</a:t>
            </a:r>
            <a:r>
              <a:rPr lang="pt-BR" sz="2200" dirty="0" err="1">
                <a:latin typeface="Quantico" panose="020B0604020202020204" charset="0"/>
              </a:rPr>
              <a:t>true</a:t>
            </a:r>
            <a:r>
              <a:rPr lang="pt-BR" sz="2200" dirty="0">
                <a:latin typeface="Quantico" panose="020B0604020202020204" charset="0"/>
              </a:rPr>
              <a:t>) ou falso (false). Ele é usado para representar condições lógicas, como afirmar se algo é verdadeiro ou falso. Por exemplo, podemos ter uma variável booleana chamada "</a:t>
            </a:r>
            <a:r>
              <a:rPr lang="pt-BR" sz="2200" dirty="0" err="1">
                <a:latin typeface="Quantico" panose="020B0604020202020204" charset="0"/>
              </a:rPr>
              <a:t>temPermissao</a:t>
            </a:r>
            <a:r>
              <a:rPr lang="pt-BR" sz="2200" dirty="0">
                <a:latin typeface="Quantico" panose="020B0604020202020204" charset="0"/>
              </a:rPr>
              <a:t>" que indica se um usuário tem permissão de acesso a uma determinada função.</a:t>
            </a:r>
          </a:p>
        </p:txBody>
      </p:sp>
    </p:spTree>
    <p:extLst>
      <p:ext uri="{BB962C8B-B14F-4D97-AF65-F5344CB8AC3E}">
        <p14:creationId xmlns:p14="http://schemas.microsoft.com/office/powerpoint/2010/main" val="1146733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Esses são apenas alguns exemplos dos tipos de dados mais comuns em programação. Existem outros tipos de dados mais avançados, dependendo da linguagem de programação que estamos utilizando podendo até ser infinito, pois podemos criar nossos próprios tipos de dados.</a:t>
            </a:r>
          </a:p>
        </p:txBody>
      </p:sp>
    </p:spTree>
    <p:extLst>
      <p:ext uri="{BB962C8B-B14F-4D97-AF65-F5344CB8AC3E}">
        <p14:creationId xmlns:p14="http://schemas.microsoft.com/office/powerpoint/2010/main" val="3024806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7252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437710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FLUXOGRAMA</a:t>
            </a:r>
            <a:endParaRPr dirty="0"/>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lt2"/>
                </a:solidFill>
                <a:latin typeface="Quantico"/>
                <a:ea typeface="Quantico"/>
                <a:cs typeface="Quantico"/>
                <a:sym typeface="Quantico"/>
              </a:rPr>
              <a:t>&lt;/&gt;</a:t>
            </a:r>
            <a:endParaRPr sz="3600">
              <a:solidFill>
                <a:schemeClr val="l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986088" y="1106844"/>
            <a:ext cx="7171824" cy="1081236"/>
          </a:xfrm>
        </p:spPr>
        <p:txBody>
          <a:bodyPr/>
          <a:lstStyle/>
          <a:p>
            <a:pPr marL="152400" indent="0" algn="just">
              <a:buNone/>
            </a:pPr>
            <a:r>
              <a:rPr lang="pt-BR" sz="2200" dirty="0">
                <a:latin typeface="Quantico" panose="020B0604020202020204" charset="0"/>
              </a:rPr>
              <a:t>Quando declaramos uma variável, precisamos especificar o tipo de dado que ela pode armazenar. Por exemplo, se quisermos armazenar a idade de uma pessoa, podemos declarar uma variável do tipo inteiro. Se quisermos armazenar um nome, podemos declarar uma variável do tipo </a:t>
            </a:r>
            <a:r>
              <a:rPr lang="pt-BR" sz="2200" dirty="0" err="1">
                <a:latin typeface="Quantico" panose="020B0604020202020204" charset="0"/>
              </a:rPr>
              <a:t>string</a:t>
            </a:r>
            <a:r>
              <a:rPr lang="pt-BR" sz="2200" dirty="0">
                <a:latin typeface="Quantico" panose="020B0604020202020204" charset="0"/>
              </a:rPr>
              <a:t>.</a:t>
            </a:r>
          </a:p>
        </p:txBody>
      </p:sp>
    </p:spTree>
    <p:extLst>
      <p:ext uri="{BB962C8B-B14F-4D97-AF65-F5344CB8AC3E}">
        <p14:creationId xmlns:p14="http://schemas.microsoft.com/office/powerpoint/2010/main" val="3185752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1033200"/>
            <a:ext cx="7378978" cy="1081236"/>
          </a:xfrm>
        </p:spPr>
        <p:txBody>
          <a:bodyPr/>
          <a:lstStyle/>
          <a:p>
            <a:pPr marL="152400" indent="0" algn="just">
              <a:buNone/>
            </a:pPr>
            <a:r>
              <a:rPr lang="pt-BR" sz="1800" dirty="0">
                <a:solidFill>
                  <a:srgbClr val="94EE6B"/>
                </a:solidFill>
                <a:latin typeface="Quantico" panose="020B0604020202020204" charset="0"/>
              </a:rPr>
              <a:t>Programa</a:t>
            </a:r>
          </a:p>
          <a:p>
            <a:pPr marL="152400" indent="0" algn="just">
              <a:buNone/>
            </a:pPr>
            <a:r>
              <a:rPr lang="pt-BR" sz="1600" dirty="0">
                <a:solidFill>
                  <a:schemeClr val="accent3">
                    <a:lumMod val="40000"/>
                    <a:lumOff val="60000"/>
                  </a:schemeClr>
                </a:solidFill>
                <a:latin typeface="Quantico" panose="020B0604020202020204" charset="0"/>
              </a:rPr>
              <a:t>    inteiro idade = 25</a:t>
            </a:r>
          </a:p>
          <a:p>
            <a:pPr marL="152400" indent="0" algn="just">
              <a:buNone/>
            </a:pPr>
            <a:r>
              <a:rPr lang="pt-BR" sz="1600" dirty="0">
                <a:solidFill>
                  <a:schemeClr val="accent3">
                    <a:lumMod val="40000"/>
                    <a:lumOff val="60000"/>
                  </a:schemeClr>
                </a:solidFill>
                <a:latin typeface="Quantico" panose="020B0604020202020204" charset="0"/>
              </a:rPr>
              <a:t>    real peso = 68.5</a:t>
            </a:r>
          </a:p>
          <a:p>
            <a:pPr marL="152400" indent="0" algn="just">
              <a:buNone/>
            </a:pPr>
            <a:r>
              <a:rPr lang="pt-BR" sz="1600" dirty="0">
                <a:solidFill>
                  <a:schemeClr val="accent3">
                    <a:lumMod val="40000"/>
                    <a:lumOff val="60000"/>
                  </a:schemeClr>
                </a:solidFill>
                <a:latin typeface="Quantico" panose="020B0604020202020204" charset="0"/>
              </a:rPr>
              <a:t>    texto nome = "João"</a:t>
            </a:r>
          </a:p>
          <a:p>
            <a:pPr marL="152400" indent="0" algn="just">
              <a:buNone/>
            </a:pPr>
            <a:r>
              <a:rPr lang="pt-BR" sz="1600" dirty="0">
                <a:solidFill>
                  <a:schemeClr val="accent3">
                    <a:lumMod val="40000"/>
                    <a:lumOff val="60000"/>
                  </a:schemeClr>
                </a:solidFill>
                <a:latin typeface="Quantico" panose="020B0604020202020204" charset="0"/>
              </a:rPr>
              <a:t>    booleano </a:t>
            </a:r>
            <a:r>
              <a:rPr lang="pt-BR" sz="1600" dirty="0" err="1">
                <a:solidFill>
                  <a:schemeClr val="accent3">
                    <a:lumMod val="40000"/>
                    <a:lumOff val="60000"/>
                  </a:schemeClr>
                </a:solidFill>
                <a:latin typeface="Quantico" panose="020B0604020202020204" charset="0"/>
              </a:rPr>
              <a:t>temPermissao</a:t>
            </a:r>
            <a:r>
              <a:rPr lang="pt-BR" sz="1600" dirty="0">
                <a:solidFill>
                  <a:schemeClr val="accent3">
                    <a:lumMod val="40000"/>
                    <a:lumOff val="60000"/>
                  </a:schemeClr>
                </a:solidFill>
                <a:latin typeface="Quantico" panose="020B0604020202020204" charset="0"/>
              </a:rPr>
              <a:t> = verdadeiro</a:t>
            </a:r>
          </a:p>
          <a:p>
            <a:pPr marL="152400" indent="0" algn="just">
              <a:buNone/>
            </a:pPr>
            <a:r>
              <a:rPr lang="pt-BR" sz="1800" dirty="0">
                <a:solidFill>
                  <a:srgbClr val="94EE6B"/>
                </a:solidFill>
                <a:latin typeface="Quantico" panose="020B0604020202020204" charset="0"/>
              </a:rPr>
              <a:t>fim</a:t>
            </a:r>
          </a:p>
          <a:p>
            <a:pPr marL="152400" indent="0" algn="just">
              <a:buNone/>
            </a:pPr>
            <a:r>
              <a:rPr lang="pt-BR" sz="2200" dirty="0">
                <a:latin typeface="Quantico" panose="020B0604020202020204" charset="0"/>
              </a:rPr>
              <a:t>Neste exemplo, declaramos quatro variáveis com diferentes tipos de dados: "idade" (inteiro), "peso" (número de ponto flutuante), "nome" (texto) e "</a:t>
            </a:r>
            <a:r>
              <a:rPr lang="pt-BR" sz="2200" dirty="0" err="1">
                <a:latin typeface="Quantico" panose="020B0604020202020204" charset="0"/>
              </a:rPr>
              <a:t>temPermissao</a:t>
            </a:r>
            <a:r>
              <a:rPr lang="pt-BR" sz="2200" dirty="0">
                <a:latin typeface="Quantico" panose="020B0604020202020204" charset="0"/>
              </a:rPr>
              <a:t>" (booleano). Em seguida, atribuímos valores a essas variáveis.</a:t>
            </a:r>
          </a:p>
        </p:txBody>
      </p:sp>
    </p:spTree>
    <p:extLst>
      <p:ext uri="{BB962C8B-B14F-4D97-AF65-F5344CB8AC3E}">
        <p14:creationId xmlns:p14="http://schemas.microsoft.com/office/powerpoint/2010/main" val="395754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Tipos de dados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1033200"/>
            <a:ext cx="7378978" cy="1081236"/>
          </a:xfrm>
        </p:spPr>
        <p:txBody>
          <a:bodyPr/>
          <a:lstStyle/>
          <a:p>
            <a:pPr marL="152400" indent="0" algn="just">
              <a:buNone/>
            </a:pPr>
            <a:r>
              <a:rPr lang="pt-BR" sz="2200" dirty="0">
                <a:latin typeface="Quantico" panose="020B0604020202020204" charset="0"/>
              </a:rPr>
              <a:t>Fazendo uma analogia, podemos comparar uma variável com uma gaveta, e dentro dela guardamos informações, cada uma em seu devido lugar (cada uma com seu devido tipo de dados).</a:t>
            </a:r>
          </a:p>
          <a:p>
            <a:pPr marL="152400" indent="0" algn="just">
              <a:buNone/>
            </a:pPr>
            <a:endParaRPr lang="pt-BR" sz="2200" dirty="0">
              <a:latin typeface="Quantico" panose="020B0604020202020204" charset="0"/>
            </a:endParaRPr>
          </a:p>
          <a:p>
            <a:pPr marL="152400" indent="0" algn="just">
              <a:buNone/>
            </a:pPr>
            <a:endParaRPr lang="pt-BR" sz="2800" dirty="0">
              <a:solidFill>
                <a:srgbClr val="94EE6B"/>
              </a:solidFill>
              <a:latin typeface="Quantico" panose="020B0604020202020204" charset="0"/>
            </a:endParaRPr>
          </a:p>
          <a:p>
            <a:pPr marL="152400" indent="0" algn="just">
              <a:buNone/>
            </a:pPr>
            <a:endParaRPr lang="pt-BR" sz="2200" dirty="0">
              <a:latin typeface="Quantico" panose="020B0604020202020204" charset="0"/>
            </a:endParaRPr>
          </a:p>
        </p:txBody>
      </p:sp>
      <p:grpSp>
        <p:nvGrpSpPr>
          <p:cNvPr id="27" name="Agrupar 26">
            <a:extLst>
              <a:ext uri="{FF2B5EF4-FFF2-40B4-BE49-F238E27FC236}">
                <a16:creationId xmlns:a16="http://schemas.microsoft.com/office/drawing/2014/main" id="{6365A61B-25F7-0419-6B42-512DB5D67B3F}"/>
              </a:ext>
            </a:extLst>
          </p:cNvPr>
          <p:cNvGrpSpPr/>
          <p:nvPr/>
        </p:nvGrpSpPr>
        <p:grpSpPr>
          <a:xfrm>
            <a:off x="1478845" y="2301567"/>
            <a:ext cx="6457244" cy="2366433"/>
            <a:chOff x="1478845" y="2301567"/>
            <a:chExt cx="6457244" cy="2366433"/>
          </a:xfrm>
        </p:grpSpPr>
        <p:pic>
          <p:nvPicPr>
            <p:cNvPr id="1026" name="Picture 2" descr="Gaveta Desenho Para Colorir - Ultra Coloring Pages">
              <a:extLst>
                <a:ext uri="{FF2B5EF4-FFF2-40B4-BE49-F238E27FC236}">
                  <a16:creationId xmlns:a16="http://schemas.microsoft.com/office/drawing/2014/main" id="{CBC30B94-C9A8-84B5-47CD-E61D7A5A8EF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69656" y="2301567"/>
              <a:ext cx="2366433" cy="236643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de Seta Reta 6">
              <a:extLst>
                <a:ext uri="{FF2B5EF4-FFF2-40B4-BE49-F238E27FC236}">
                  <a16:creationId xmlns:a16="http://schemas.microsoft.com/office/drawing/2014/main" id="{164AF9FD-34FB-300F-B1E5-AA944FB86E99}"/>
                </a:ext>
              </a:extLst>
            </p:cNvPr>
            <p:cNvCxnSpPr>
              <a:cxnSpLocks/>
            </p:cNvCxnSpPr>
            <p:nvPr/>
          </p:nvCxnSpPr>
          <p:spPr>
            <a:xfrm flipH="1">
              <a:off x="3815644" y="2799643"/>
              <a:ext cx="1975556" cy="1"/>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D0D070B7-DB65-6904-FBF0-14652671A9F2}"/>
                </a:ext>
              </a:extLst>
            </p:cNvPr>
            <p:cNvSpPr txBox="1"/>
            <p:nvPr/>
          </p:nvSpPr>
          <p:spPr>
            <a:xfrm>
              <a:off x="1478845" y="2645755"/>
              <a:ext cx="2178802" cy="307777"/>
            </a:xfrm>
            <a:prstGeom prst="rect">
              <a:avLst/>
            </a:prstGeom>
            <a:noFill/>
            <a:ln w="28575" cap="flat" cmpd="sng" algn="ctr">
              <a:solidFill>
                <a:schemeClr val="accent3"/>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wrap="none" rtlCol="0">
              <a:spAutoFit/>
            </a:bodyPr>
            <a:lstStyle/>
            <a:p>
              <a:pPr algn="ctr"/>
              <a:r>
                <a:rPr lang="pt-BR" dirty="0">
                  <a:solidFill>
                    <a:srgbClr val="FFFF00"/>
                  </a:solidFill>
                </a:rPr>
                <a:t>nome = “Aline Francisca”</a:t>
              </a:r>
            </a:p>
          </p:txBody>
        </p:sp>
        <p:cxnSp>
          <p:nvCxnSpPr>
            <p:cNvPr id="10" name="Conector de Seta Reta 9">
              <a:extLst>
                <a:ext uri="{FF2B5EF4-FFF2-40B4-BE49-F238E27FC236}">
                  <a16:creationId xmlns:a16="http://schemas.microsoft.com/office/drawing/2014/main" id="{5D0588CE-ADF5-0EBA-2EE4-F8D4780F4250}"/>
                </a:ext>
              </a:extLst>
            </p:cNvPr>
            <p:cNvCxnSpPr>
              <a:cxnSpLocks/>
            </p:cNvCxnSpPr>
            <p:nvPr/>
          </p:nvCxnSpPr>
          <p:spPr>
            <a:xfrm flipH="1">
              <a:off x="3843866" y="3426179"/>
              <a:ext cx="1924756" cy="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B551C339-30CF-6683-A0FB-E8B6566532F0}"/>
                </a:ext>
              </a:extLst>
            </p:cNvPr>
            <p:cNvCxnSpPr>
              <a:cxnSpLocks/>
            </p:cNvCxnSpPr>
            <p:nvPr/>
          </p:nvCxnSpPr>
          <p:spPr>
            <a:xfrm flipH="1">
              <a:off x="3838220" y="4054202"/>
              <a:ext cx="1930402" cy="980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BF24B8B7-948E-9A22-3861-FB0615C68BEA}"/>
                </a:ext>
              </a:extLst>
            </p:cNvPr>
            <p:cNvSpPr txBox="1"/>
            <p:nvPr/>
          </p:nvSpPr>
          <p:spPr>
            <a:xfrm>
              <a:off x="1478845" y="3285065"/>
              <a:ext cx="2178802" cy="307777"/>
            </a:xfrm>
            <a:prstGeom prst="rect">
              <a:avLst/>
            </a:prstGeom>
            <a:noFill/>
            <a:ln w="28575" cap="flat" cmpd="sng" algn="ctr">
              <a:solidFill>
                <a:schemeClr val="accent3"/>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pt-BR" dirty="0">
                  <a:solidFill>
                    <a:srgbClr val="FFFF00"/>
                  </a:solidFill>
                </a:rPr>
                <a:t>idade = 34</a:t>
              </a:r>
            </a:p>
          </p:txBody>
        </p:sp>
        <p:sp>
          <p:nvSpPr>
            <p:cNvPr id="13" name="CaixaDeTexto 12">
              <a:extLst>
                <a:ext uri="{FF2B5EF4-FFF2-40B4-BE49-F238E27FC236}">
                  <a16:creationId xmlns:a16="http://schemas.microsoft.com/office/drawing/2014/main" id="{CDDC0007-2572-0DFB-4CED-CCF9D191AFBD}"/>
                </a:ext>
              </a:extLst>
            </p:cNvPr>
            <p:cNvSpPr txBox="1"/>
            <p:nvPr/>
          </p:nvSpPr>
          <p:spPr>
            <a:xfrm>
              <a:off x="1484487" y="3900314"/>
              <a:ext cx="2173159" cy="307777"/>
            </a:xfrm>
            <a:prstGeom prst="rect">
              <a:avLst/>
            </a:prstGeom>
            <a:noFill/>
            <a:ln w="28575" cap="flat" cmpd="sng" algn="ctr">
              <a:solidFill>
                <a:schemeClr val="accent3"/>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pt-BR" dirty="0">
                  <a:solidFill>
                    <a:srgbClr val="FFFF00"/>
                  </a:solidFill>
                </a:rPr>
                <a:t>Altura = 1.67</a:t>
              </a:r>
            </a:p>
          </p:txBody>
        </p:sp>
      </p:grpSp>
    </p:spTree>
    <p:extLst>
      <p:ext uri="{BB962C8B-B14F-4D97-AF65-F5344CB8AC3E}">
        <p14:creationId xmlns:p14="http://schemas.microsoft.com/office/powerpoint/2010/main" val="3397992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Expressões Lógicas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latin typeface="Quantico" panose="020B0604020202020204" charset="0"/>
              </a:rPr>
              <a:t>Em programação, as expressões são como equações que </a:t>
            </a:r>
            <a:r>
              <a:rPr lang="pt-BR" sz="2000" b="1" i="1" dirty="0">
                <a:solidFill>
                  <a:srgbClr val="94EE6B"/>
                </a:solidFill>
                <a:latin typeface="Quantico" panose="020B0604020202020204" charset="0"/>
              </a:rPr>
              <a:t>combinam valores </a:t>
            </a:r>
            <a:r>
              <a:rPr lang="pt-BR" sz="2000" dirty="0">
                <a:latin typeface="Quantico" panose="020B0604020202020204" charset="0"/>
              </a:rPr>
              <a:t>e operadores para produzir um </a:t>
            </a:r>
            <a:r>
              <a:rPr lang="pt-BR" sz="2000" b="1" i="1" dirty="0">
                <a:solidFill>
                  <a:srgbClr val="94EE6B"/>
                </a:solidFill>
                <a:latin typeface="Quantico" panose="020B0604020202020204" charset="0"/>
              </a:rPr>
              <a:t>resultado</a:t>
            </a:r>
            <a:r>
              <a:rPr lang="pt-BR" sz="2000" dirty="0">
                <a:latin typeface="Quantico" panose="020B0604020202020204" charset="0"/>
              </a:rPr>
              <a:t>. Por exemplo, podemos ter uma expressão simples como 2 + 3, que resulta em 5. As condições lógicas, por outro lado, são como </a:t>
            </a:r>
            <a:r>
              <a:rPr lang="pt-BR" sz="2000" b="1" i="1" dirty="0">
                <a:solidFill>
                  <a:srgbClr val="94EE6B"/>
                </a:solidFill>
                <a:latin typeface="Quantico" panose="020B0604020202020204" charset="0"/>
              </a:rPr>
              <a:t>perguntas</a:t>
            </a:r>
            <a:r>
              <a:rPr lang="pt-BR" sz="2000" dirty="0">
                <a:latin typeface="Quantico" panose="020B0604020202020204" charset="0"/>
              </a:rPr>
              <a:t> que podem ser </a:t>
            </a:r>
            <a:r>
              <a:rPr lang="pt-BR" sz="2000" b="1" i="1" dirty="0">
                <a:solidFill>
                  <a:srgbClr val="94EE6B"/>
                </a:solidFill>
                <a:latin typeface="Quantico" panose="020B0604020202020204" charset="0"/>
              </a:rPr>
              <a:t>verdadeiras ou falsas</a:t>
            </a:r>
            <a:r>
              <a:rPr lang="pt-BR" sz="2000" dirty="0">
                <a:latin typeface="Quantico" panose="020B0604020202020204" charset="0"/>
              </a:rPr>
              <a:t>. Exemplo de condição lógica: "É hoje terça-feira?". A resposta pode ser verdadeira (sim) ou falsa (não).</a:t>
            </a:r>
          </a:p>
          <a:p>
            <a:pPr marL="152400" indent="0" algn="just">
              <a:buNone/>
            </a:pPr>
            <a:endParaRPr lang="pt-BR" sz="2000" dirty="0">
              <a:solidFill>
                <a:srgbClr val="94EE6B"/>
              </a:solidFill>
              <a:latin typeface="Quantico" panose="020B0604020202020204" charset="0"/>
            </a:endParaRP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213543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Expressões Lógicas</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latin typeface="Quantico" panose="020B0604020202020204" charset="0"/>
              </a:rPr>
              <a:t>Dentro do contexto de expressões lógicas, podemos entender sobre:</a:t>
            </a:r>
          </a:p>
          <a:p>
            <a:pPr marL="495300" indent="-342900" algn="just">
              <a:lnSpc>
                <a:spcPct val="150000"/>
              </a:lnSpc>
              <a:buClr>
                <a:srgbClr val="94EE6B"/>
              </a:buClr>
              <a:buFont typeface="Wingdings" panose="05000000000000000000" pitchFamily="2" charset="2"/>
              <a:buChar char="Ø"/>
            </a:pPr>
            <a:r>
              <a:rPr lang="pt-BR" sz="2000" dirty="0">
                <a:latin typeface="Quantico" panose="020B0604020202020204" charset="0"/>
              </a:rPr>
              <a:t>Operadores Relacionais;</a:t>
            </a:r>
          </a:p>
          <a:p>
            <a:pPr marL="495300" indent="-342900" algn="just">
              <a:lnSpc>
                <a:spcPct val="150000"/>
              </a:lnSpc>
              <a:buClr>
                <a:srgbClr val="94EE6B"/>
              </a:buClr>
              <a:buFont typeface="Wingdings" panose="05000000000000000000" pitchFamily="2" charset="2"/>
              <a:buChar char="Ø"/>
            </a:pPr>
            <a:r>
              <a:rPr lang="pt-BR" sz="2000" dirty="0">
                <a:latin typeface="Quantico" panose="020B0604020202020204" charset="0"/>
              </a:rPr>
              <a:t>Operadores Lógicos;</a:t>
            </a:r>
          </a:p>
          <a:p>
            <a:pPr marL="495300" indent="-342900" algn="just">
              <a:lnSpc>
                <a:spcPct val="150000"/>
              </a:lnSpc>
              <a:buClr>
                <a:srgbClr val="94EE6B"/>
              </a:buClr>
              <a:buFont typeface="Wingdings" panose="05000000000000000000" pitchFamily="2" charset="2"/>
              <a:buChar char="Ø"/>
            </a:pPr>
            <a:r>
              <a:rPr lang="pt-BR" sz="2000" dirty="0">
                <a:latin typeface="Quantico" panose="020B0604020202020204" charset="0"/>
              </a:rPr>
              <a:t>Estrutura Condicional;</a:t>
            </a:r>
          </a:p>
          <a:p>
            <a:pPr marL="495300" indent="-342900" algn="just">
              <a:lnSpc>
                <a:spcPct val="150000"/>
              </a:lnSpc>
              <a:buClr>
                <a:srgbClr val="94EE6B"/>
              </a:buClr>
              <a:buFont typeface="Wingdings" panose="05000000000000000000" pitchFamily="2" charset="2"/>
              <a:buChar char="Ø"/>
            </a:pPr>
            <a:r>
              <a:rPr lang="pt-BR" sz="2000" dirty="0">
                <a:latin typeface="Quantico" panose="020B0604020202020204" charset="0"/>
              </a:rPr>
              <a:t>Estrutura de Seleção;</a:t>
            </a:r>
          </a:p>
          <a:p>
            <a:pPr marL="495300" indent="-342900" algn="just">
              <a:lnSpc>
                <a:spcPct val="150000"/>
              </a:lnSpc>
              <a:buClr>
                <a:srgbClr val="94EE6B"/>
              </a:buClr>
              <a:buFont typeface="Wingdings" panose="05000000000000000000" pitchFamily="2" charset="2"/>
              <a:buChar char="Ø"/>
            </a:pPr>
            <a:r>
              <a:rPr lang="pt-BR" sz="2000" dirty="0">
                <a:latin typeface="Quantico" panose="020B0604020202020204" charset="0"/>
              </a:rPr>
              <a:t>Estrutura de Repetição.</a:t>
            </a:r>
          </a:p>
          <a:p>
            <a:pPr marL="152400" indent="0" algn="just">
              <a:buNone/>
            </a:pPr>
            <a:endParaRPr lang="pt-BR" sz="2000" dirty="0">
              <a:solidFill>
                <a:srgbClr val="94EE6B"/>
              </a:solidFill>
              <a:latin typeface="Quantico" panose="020B0604020202020204" charset="0"/>
            </a:endParaRP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682887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Operadores Relacionais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Os operadores relacionais são usados para comparar valores em expressões. Eles nos ajudam a verificar relações entre os valores. Temos os seguintes operadores relacionais: </a:t>
            </a:r>
            <a:r>
              <a:rPr lang="pt-BR" sz="2000" b="1" i="1" dirty="0">
                <a:solidFill>
                  <a:srgbClr val="94EE6B"/>
                </a:solidFill>
                <a:latin typeface="Quantico" panose="020B0604020202020204" charset="0"/>
              </a:rPr>
              <a:t>igual (==), diferente (!=), maior que (&gt;), menor que (&lt;), maior ou igual (&gt;=) e menor ou igual (&lt;=). </a:t>
            </a:r>
            <a:r>
              <a:rPr lang="pt-BR" sz="2000" dirty="0">
                <a:solidFill>
                  <a:schemeClr val="tx1">
                    <a:lumMod val="95000"/>
                  </a:schemeClr>
                </a:solidFill>
                <a:latin typeface="Quantico" panose="020B0604020202020204" charset="0"/>
              </a:rPr>
              <a:t>Por exemplo, podemos comparar se 5 é maior que 3 usando o operador "&gt;". Essa comparação retornaria verdadeiro (ou "</a:t>
            </a:r>
            <a:r>
              <a:rPr lang="pt-BR" sz="2000" dirty="0" err="1">
                <a:solidFill>
                  <a:schemeClr val="tx1">
                    <a:lumMod val="95000"/>
                  </a:schemeClr>
                </a:solidFill>
                <a:latin typeface="Quantico" panose="020B0604020202020204" charset="0"/>
              </a:rPr>
              <a:t>true</a:t>
            </a:r>
            <a:r>
              <a:rPr lang="pt-BR" sz="2000" dirty="0">
                <a:solidFill>
                  <a:schemeClr val="tx1">
                    <a:lumMod val="95000"/>
                  </a:schemeClr>
                </a:solidFill>
                <a:latin typeface="Quantico" panose="020B0604020202020204" charset="0"/>
              </a:rPr>
              <a:t>") porque 5 é de fato maior que 3.</a:t>
            </a: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2879264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Operadores Relacionais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Os operadores relacionais são usados para comparar valores em expressões. Eles nos ajudam a verificar relações entre os valores. Temos os seguintes operadores relacionais: </a:t>
            </a:r>
            <a:r>
              <a:rPr lang="pt-BR" sz="2000" b="1" i="1" dirty="0">
                <a:solidFill>
                  <a:srgbClr val="94EE6B"/>
                </a:solidFill>
                <a:latin typeface="Quantico" panose="020B0604020202020204" charset="0"/>
              </a:rPr>
              <a:t>igual (==), diferente (!= ou &lt;&gt;), maior que (&gt;), menor que (&lt;), maior ou igual (&gt;=) e menor ou igual (&lt;=). </a:t>
            </a:r>
            <a:r>
              <a:rPr lang="pt-BR" sz="2000" dirty="0">
                <a:solidFill>
                  <a:schemeClr val="tx1">
                    <a:lumMod val="95000"/>
                  </a:schemeClr>
                </a:solidFill>
                <a:latin typeface="Quantico" panose="020B0604020202020204" charset="0"/>
              </a:rPr>
              <a:t>Por exemplo, podemos comparar se 5 é maior que 3 usando o operador "&gt;". Essa comparação retornaria verdadeiro (ou "</a:t>
            </a:r>
            <a:r>
              <a:rPr lang="pt-BR" sz="2000" dirty="0" err="1">
                <a:solidFill>
                  <a:schemeClr val="tx1">
                    <a:lumMod val="95000"/>
                  </a:schemeClr>
                </a:solidFill>
                <a:latin typeface="Quantico" panose="020B0604020202020204" charset="0"/>
              </a:rPr>
              <a:t>true</a:t>
            </a:r>
            <a:r>
              <a:rPr lang="pt-BR" sz="2000" dirty="0">
                <a:solidFill>
                  <a:schemeClr val="tx1">
                    <a:lumMod val="95000"/>
                  </a:schemeClr>
                </a:solidFill>
                <a:latin typeface="Quantico" panose="020B0604020202020204" charset="0"/>
              </a:rPr>
              <a:t>") porque 5 é de fato maior que 3.</a:t>
            </a:r>
          </a:p>
          <a:p>
            <a:pPr marL="152400" indent="0" algn="just">
              <a:buNone/>
            </a:pPr>
            <a:endParaRPr lang="pt-BR" sz="2000" dirty="0">
              <a:latin typeface="Quantico" panose="020B0604020202020204" charset="0"/>
            </a:endParaRPr>
          </a:p>
        </p:txBody>
      </p:sp>
    </p:spTree>
    <p:extLst>
      <p:ext uri="{BB962C8B-B14F-4D97-AF65-F5344CB8AC3E}">
        <p14:creationId xmlns:p14="http://schemas.microsoft.com/office/powerpoint/2010/main" val="1972896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Operadores Lógicos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Os operadores lógicos nos permitem combinar condições para tomar decisões mais complexas. Temos três operadores lógicos principais: </a:t>
            </a:r>
            <a:r>
              <a:rPr lang="pt-BR" sz="2000" b="1" i="1" dirty="0">
                <a:solidFill>
                  <a:srgbClr val="94EE6B"/>
                </a:solidFill>
                <a:latin typeface="Quantico" panose="020B0604020202020204" charset="0"/>
              </a:rPr>
              <a:t>"e" (representado por &amp;&amp; ou </a:t>
            </a:r>
            <a:r>
              <a:rPr lang="pt-BR" sz="2000" b="1" i="1" dirty="0" err="1">
                <a:solidFill>
                  <a:srgbClr val="94EE6B"/>
                </a:solidFill>
                <a:latin typeface="Quantico" panose="020B0604020202020204" charset="0"/>
              </a:rPr>
              <a:t>and</a:t>
            </a:r>
            <a:r>
              <a:rPr lang="pt-BR" sz="2000" b="1" i="1" dirty="0">
                <a:solidFill>
                  <a:srgbClr val="94EE6B"/>
                </a:solidFill>
                <a:latin typeface="Quantico" panose="020B0604020202020204" charset="0"/>
              </a:rPr>
              <a:t>), "ou" (representado por || ou </a:t>
            </a:r>
            <a:r>
              <a:rPr lang="pt-BR" sz="2000" b="1" i="1" dirty="0" err="1">
                <a:solidFill>
                  <a:srgbClr val="94EE6B"/>
                </a:solidFill>
                <a:latin typeface="Quantico" panose="020B0604020202020204" charset="0"/>
              </a:rPr>
              <a:t>or</a:t>
            </a:r>
            <a:r>
              <a:rPr lang="pt-BR" sz="2000" b="1" i="1" dirty="0">
                <a:solidFill>
                  <a:srgbClr val="94EE6B"/>
                </a:solidFill>
                <a:latin typeface="Quantico" panose="020B0604020202020204" charset="0"/>
              </a:rPr>
              <a:t>) e "não" (representado por ! Ou </a:t>
            </a:r>
            <a:r>
              <a:rPr lang="pt-BR" sz="2000" b="1" i="1" dirty="0" err="1">
                <a:solidFill>
                  <a:srgbClr val="94EE6B"/>
                </a:solidFill>
                <a:latin typeface="Quantico" panose="020B0604020202020204" charset="0"/>
              </a:rPr>
              <a:t>not</a:t>
            </a:r>
            <a:r>
              <a:rPr lang="pt-BR" sz="2000" b="1" i="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Por exemplo, podemos ter a condição "É segunda-feira </a:t>
            </a:r>
            <a:r>
              <a:rPr lang="pt-BR" sz="2000" b="1" dirty="0">
                <a:solidFill>
                  <a:srgbClr val="F30303"/>
                </a:solidFill>
                <a:latin typeface="Quantico" panose="020B0604020202020204" charset="0"/>
              </a:rPr>
              <a:t>E</a:t>
            </a:r>
            <a:r>
              <a:rPr lang="pt-BR" sz="2000" dirty="0">
                <a:solidFill>
                  <a:schemeClr val="tx1">
                    <a:lumMod val="95000"/>
                  </a:schemeClr>
                </a:solidFill>
                <a:latin typeface="Quantico" panose="020B0604020202020204" charset="0"/>
              </a:rPr>
              <a:t> está chovendo?". Nesse caso, ambas as partes precisam ser verdadeiras para que a condição completa seja verdadeira.</a:t>
            </a:r>
            <a:endParaRPr lang="pt-BR" sz="2000" dirty="0">
              <a:latin typeface="Quantico" panose="020B0604020202020204" charset="0"/>
            </a:endParaRPr>
          </a:p>
        </p:txBody>
      </p:sp>
    </p:spTree>
    <p:extLst>
      <p:ext uri="{BB962C8B-B14F-4D97-AF65-F5344CB8AC3E}">
        <p14:creationId xmlns:p14="http://schemas.microsoft.com/office/powerpoint/2010/main" val="2929716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Estrutura Condicional</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Agora, vamos entrar em estruturas de controle. A estrutura condicional nos permite tomar </a:t>
            </a:r>
            <a:r>
              <a:rPr lang="pt-BR" sz="2000" b="1" i="1" dirty="0">
                <a:solidFill>
                  <a:srgbClr val="94EE6B"/>
                </a:solidFill>
                <a:latin typeface="Quantico" panose="020B0604020202020204" charset="0"/>
              </a:rPr>
              <a:t>decisões</a:t>
            </a:r>
            <a:r>
              <a:rPr lang="pt-BR" sz="2000" dirty="0">
                <a:solidFill>
                  <a:schemeClr val="tx1">
                    <a:lumMod val="95000"/>
                  </a:schemeClr>
                </a:solidFill>
                <a:latin typeface="Quantico" panose="020B0604020202020204" charset="0"/>
              </a:rPr>
              <a:t> em nossos programas com base em condições lógicas. Uma estrutura condicional comum é o </a:t>
            </a:r>
            <a:r>
              <a:rPr lang="pt-BR" sz="2000" b="1" i="1" dirty="0">
                <a:solidFill>
                  <a:srgbClr val="94EE6B"/>
                </a:solidFill>
                <a:latin typeface="Quantico" panose="020B0604020202020204" charset="0"/>
              </a:rPr>
              <a:t>"</a:t>
            </a:r>
            <a:r>
              <a:rPr lang="pt-BR" sz="2000" b="1" i="1" dirty="0" err="1">
                <a:solidFill>
                  <a:srgbClr val="94EE6B"/>
                </a:solidFill>
                <a:latin typeface="Quantico" panose="020B0604020202020204" charset="0"/>
              </a:rPr>
              <a:t>if</a:t>
            </a:r>
            <a:r>
              <a:rPr lang="pt-BR" sz="2000" b="1" i="1" dirty="0">
                <a:solidFill>
                  <a:srgbClr val="94EE6B"/>
                </a:solidFill>
                <a:latin typeface="Quantico" panose="020B0604020202020204" charset="0"/>
              </a:rPr>
              <a:t>" (se) </a:t>
            </a:r>
            <a:r>
              <a:rPr lang="pt-BR" sz="2000" dirty="0">
                <a:solidFill>
                  <a:schemeClr val="tx1">
                    <a:lumMod val="95000"/>
                  </a:schemeClr>
                </a:solidFill>
                <a:latin typeface="Quantico" panose="020B0604020202020204" charset="0"/>
              </a:rPr>
              <a:t>em que se verifica uma condição e, se ela for </a:t>
            </a:r>
            <a:r>
              <a:rPr lang="pt-BR" sz="2000" b="1" i="1" dirty="0">
                <a:solidFill>
                  <a:srgbClr val="94EE6B"/>
                </a:solidFill>
                <a:latin typeface="Quantico" panose="020B0604020202020204" charset="0"/>
              </a:rPr>
              <a:t>verdadeira</a:t>
            </a:r>
            <a:r>
              <a:rPr lang="pt-BR" sz="2000" dirty="0">
                <a:solidFill>
                  <a:schemeClr val="tx1">
                    <a:lumMod val="95000"/>
                  </a:schemeClr>
                </a:solidFill>
                <a:latin typeface="Quantico" panose="020B0604020202020204" charset="0"/>
              </a:rPr>
              <a:t>, um bloco de código é executado. Caso contrário, outro bloco de código pode ser executado usando o </a:t>
            </a:r>
            <a:r>
              <a:rPr lang="pt-BR" sz="2000" b="1" i="1" dirty="0">
                <a:solidFill>
                  <a:srgbClr val="94EE6B"/>
                </a:solidFill>
                <a:latin typeface="Quantico" panose="020B0604020202020204" charset="0"/>
              </a:rPr>
              <a:t>"</a:t>
            </a:r>
            <a:r>
              <a:rPr lang="pt-BR" sz="2000" b="1" i="1" dirty="0" err="1">
                <a:solidFill>
                  <a:srgbClr val="94EE6B"/>
                </a:solidFill>
                <a:latin typeface="Quantico" panose="020B0604020202020204" charset="0"/>
              </a:rPr>
              <a:t>else</a:t>
            </a:r>
            <a:r>
              <a:rPr lang="pt-BR" sz="2000" b="1" i="1" dirty="0">
                <a:solidFill>
                  <a:srgbClr val="94EE6B"/>
                </a:solidFill>
                <a:latin typeface="Quantico" panose="020B0604020202020204" charset="0"/>
              </a:rPr>
              <a:t>" (senão).</a:t>
            </a:r>
          </a:p>
        </p:txBody>
      </p:sp>
    </p:spTree>
    <p:extLst>
      <p:ext uri="{BB962C8B-B14F-4D97-AF65-F5344CB8AC3E}">
        <p14:creationId xmlns:p14="http://schemas.microsoft.com/office/powerpoint/2010/main" val="2645197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Estrutura de Seleção</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A estrutura de seleção é uma extensão do "</a:t>
            </a:r>
            <a:r>
              <a:rPr lang="pt-BR" sz="2000" dirty="0" err="1">
                <a:solidFill>
                  <a:schemeClr val="tx1">
                    <a:lumMod val="95000"/>
                  </a:schemeClr>
                </a:solidFill>
                <a:latin typeface="Quantico" panose="020B0604020202020204" charset="0"/>
              </a:rPr>
              <a:t>if</a:t>
            </a:r>
            <a:r>
              <a:rPr lang="pt-BR" sz="2000" dirty="0">
                <a:solidFill>
                  <a:schemeClr val="tx1">
                    <a:lumMod val="95000"/>
                  </a:schemeClr>
                </a:solidFill>
                <a:latin typeface="Quantico" panose="020B0604020202020204" charset="0"/>
              </a:rPr>
              <a:t>" e é chamada de </a:t>
            </a:r>
            <a:r>
              <a:rPr lang="pt-BR" sz="2000" b="1" dirty="0">
                <a:solidFill>
                  <a:srgbClr val="94EE6B"/>
                </a:solidFill>
                <a:latin typeface="Quantico" panose="020B0604020202020204" charset="0"/>
              </a:rPr>
              <a:t>"</a:t>
            </a:r>
            <a:r>
              <a:rPr lang="pt-BR" sz="2000" b="1" dirty="0" err="1">
                <a:solidFill>
                  <a:srgbClr val="94EE6B"/>
                </a:solidFill>
                <a:latin typeface="Quantico" panose="020B0604020202020204" charset="0"/>
              </a:rPr>
              <a:t>if-else</a:t>
            </a:r>
            <a:r>
              <a:rPr lang="pt-BR" sz="2000" b="1" dirty="0">
                <a:solidFill>
                  <a:srgbClr val="94EE6B"/>
                </a:solidFill>
                <a:latin typeface="Quantico" panose="020B0604020202020204" charset="0"/>
              </a:rPr>
              <a:t> </a:t>
            </a:r>
            <a:r>
              <a:rPr lang="pt-BR" sz="2000" b="1" dirty="0" err="1">
                <a:solidFill>
                  <a:srgbClr val="94EE6B"/>
                </a:solidFill>
                <a:latin typeface="Quantico" panose="020B0604020202020204" charset="0"/>
              </a:rPr>
              <a:t>if-else</a:t>
            </a:r>
            <a:r>
              <a:rPr lang="pt-BR" sz="2000" b="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Ela nos permite testar várias condições e executar diferentes blocos de código com base em qual condição é verdadeira, também conhecida como switch case, pois é como algumas linguagens utilizam para realizar as comparações.</a:t>
            </a:r>
          </a:p>
          <a:p>
            <a:pPr marL="152400" indent="0" algn="just">
              <a:lnSpc>
                <a:spcPct val="150000"/>
              </a:lnSpc>
              <a:buNone/>
            </a:pPr>
            <a:endParaRPr lang="pt-BR" sz="2000" b="1" i="1" dirty="0">
              <a:solidFill>
                <a:srgbClr val="94EE6B"/>
              </a:solidFill>
              <a:latin typeface="Quantico" panose="020B0604020202020204" charset="0"/>
            </a:endParaRPr>
          </a:p>
        </p:txBody>
      </p:sp>
    </p:spTree>
    <p:extLst>
      <p:ext uri="{BB962C8B-B14F-4D97-AF65-F5344CB8AC3E}">
        <p14:creationId xmlns:p14="http://schemas.microsoft.com/office/powerpoint/2010/main" val="386906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en" dirty="0"/>
              <a:t>Fluxograma</a:t>
            </a:r>
            <a:endParaRPr dirty="0"/>
          </a:p>
        </p:txBody>
      </p:sp>
      <p:sp>
        <p:nvSpPr>
          <p:cNvPr id="285" name="Google Shape;285;p32"/>
          <p:cNvSpPr txBox="1">
            <a:spLocks noGrp="1"/>
          </p:cNvSpPr>
          <p:nvPr>
            <p:ph type="subTitle" idx="3"/>
          </p:nvPr>
        </p:nvSpPr>
        <p:spPr>
          <a:xfrm>
            <a:off x="871453" y="3629133"/>
            <a:ext cx="5310947" cy="421800"/>
          </a:xfrm>
          <a:prstGeom prst="rect">
            <a:avLst/>
          </a:prstGeom>
        </p:spPr>
        <p:txBody>
          <a:bodyPr spcFirstLastPara="1" wrap="square" lIns="91425" tIns="91425" rIns="91425" bIns="91425" anchor="b" anchorCtr="0">
            <a:noAutofit/>
          </a:bodyPr>
          <a:lstStyle/>
          <a:p>
            <a:pPr marL="342900" lvl="0" indent="-342900" algn="l" rtl="0">
              <a:lnSpc>
                <a:spcPct val="150000"/>
              </a:lnSpc>
              <a:spcBef>
                <a:spcPts val="0"/>
              </a:spcBef>
              <a:spcAft>
                <a:spcPts val="0"/>
              </a:spcAft>
              <a:buFont typeface="Arial" panose="020B0604020202020204" pitchFamily="34" charset="0"/>
              <a:buChar char="•"/>
            </a:pPr>
            <a:r>
              <a:rPr lang="pt-BR" sz="2400" dirty="0"/>
              <a:t>descreve um sistema;</a:t>
            </a:r>
          </a:p>
          <a:p>
            <a:pPr marL="342900" lvl="0" indent="-342900" algn="l" rtl="0">
              <a:lnSpc>
                <a:spcPct val="150000"/>
              </a:lnSpc>
              <a:spcBef>
                <a:spcPts val="0"/>
              </a:spcBef>
              <a:spcAft>
                <a:spcPts val="0"/>
              </a:spcAft>
              <a:buFont typeface="Arial" panose="020B0604020202020204" pitchFamily="34" charset="0"/>
              <a:buChar char="•"/>
            </a:pPr>
            <a:r>
              <a:rPr lang="pt-BR" sz="2400" dirty="0"/>
              <a:t>representação gráfica;</a:t>
            </a:r>
          </a:p>
          <a:p>
            <a:pPr marL="342900" lvl="0" indent="-342900" algn="l" rtl="0">
              <a:lnSpc>
                <a:spcPct val="150000"/>
              </a:lnSpc>
              <a:spcBef>
                <a:spcPts val="0"/>
              </a:spcBef>
              <a:spcAft>
                <a:spcPts val="0"/>
              </a:spcAft>
              <a:buFont typeface="Arial" panose="020B0604020202020204" pitchFamily="34" charset="0"/>
              <a:buChar char="•"/>
            </a:pPr>
            <a:r>
              <a:rPr lang="pt-BR" sz="2400" dirty="0"/>
              <a:t>sequência de etapas.</a:t>
            </a:r>
            <a:endParaRPr sz="2400" dirty="0"/>
          </a:p>
        </p:txBody>
      </p:sp>
      <p:sp>
        <p:nvSpPr>
          <p:cNvPr id="286" name="Google Shape;286;p32"/>
          <p:cNvSpPr txBox="1">
            <a:spLocks noGrp="1"/>
          </p:cNvSpPr>
          <p:nvPr>
            <p:ph type="subTitle" idx="4"/>
          </p:nvPr>
        </p:nvSpPr>
        <p:spPr>
          <a:xfrm>
            <a:off x="5180388" y="3619655"/>
            <a:ext cx="3415800" cy="4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400" dirty="0"/>
              <a:t>V</a:t>
            </a:r>
            <a:r>
              <a:rPr lang="en" sz="2400" dirty="0"/>
              <a:t>isualiza:</a:t>
            </a:r>
          </a:p>
          <a:p>
            <a:pPr marL="342900" lvl="0" indent="-342900" algn="l" rtl="0">
              <a:lnSpc>
                <a:spcPct val="150000"/>
              </a:lnSpc>
              <a:spcBef>
                <a:spcPts val="0"/>
              </a:spcBef>
              <a:spcAft>
                <a:spcPts val="0"/>
              </a:spcAft>
              <a:buFont typeface="Arial" panose="020B0604020202020204" pitchFamily="34" charset="0"/>
              <a:buChar char="•"/>
            </a:pPr>
            <a:r>
              <a:rPr lang="pt-BR" sz="2400" dirty="0"/>
              <a:t>F</a:t>
            </a:r>
            <a:r>
              <a:rPr lang="en" sz="2400" dirty="0"/>
              <a:t>luxo de trabalho;</a:t>
            </a:r>
          </a:p>
          <a:p>
            <a:pPr marL="342900" lvl="0" indent="-342900" algn="l" rtl="0">
              <a:lnSpc>
                <a:spcPct val="150000"/>
              </a:lnSpc>
              <a:spcBef>
                <a:spcPts val="0"/>
              </a:spcBef>
              <a:spcAft>
                <a:spcPts val="0"/>
              </a:spcAft>
              <a:buFont typeface="Arial" panose="020B0604020202020204" pitchFamily="34" charset="0"/>
              <a:buChar char="•"/>
            </a:pPr>
            <a:r>
              <a:rPr lang="en" sz="2400" dirty="0"/>
              <a:t>Lógica.</a:t>
            </a:r>
          </a:p>
        </p:txBody>
      </p:sp>
      <p:sp>
        <p:nvSpPr>
          <p:cNvPr id="289" name="Google Shape;289;p32"/>
          <p:cNvSpPr txBox="1"/>
          <p:nvPr/>
        </p:nvSpPr>
        <p:spPr>
          <a:xfrm>
            <a:off x="4571988" y="1625188"/>
            <a:ext cx="1216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accent2"/>
                </a:solidFill>
              </a:rPr>
              <a:t>}</a:t>
            </a:r>
            <a:r>
              <a:rPr lang="en" sz="3600" dirty="0">
                <a:solidFill>
                  <a:schemeClr val="dk1"/>
                </a:solidFill>
              </a:rPr>
              <a:t> /&gt; </a:t>
            </a:r>
            <a:r>
              <a:rPr lang="en" sz="3600" dirty="0">
                <a:solidFill>
                  <a:schemeClr val="accent1"/>
                </a:solidFill>
              </a:rPr>
              <a:t>[</a:t>
            </a:r>
            <a:endParaRPr sz="3600" dirty="0">
              <a:solidFill>
                <a:schemeClr val="accent1"/>
              </a:solidFill>
            </a:endParaRPr>
          </a:p>
        </p:txBody>
      </p:sp>
      <p:sp>
        <p:nvSpPr>
          <p:cNvPr id="290" name="Google Shape;290;p32"/>
          <p:cNvSpPr txBox="1"/>
          <p:nvPr/>
        </p:nvSpPr>
        <p:spPr>
          <a:xfrm>
            <a:off x="549186" y="1625188"/>
            <a:ext cx="1216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dirty="0">
                <a:solidFill>
                  <a:schemeClr val="accent2"/>
                </a:solidFill>
              </a:rPr>
              <a:t>/&gt;</a:t>
            </a:r>
            <a:r>
              <a:rPr lang="en" sz="3600" dirty="0">
                <a:solidFill>
                  <a:schemeClr val="dk1"/>
                </a:solidFill>
              </a:rPr>
              <a:t> **</a:t>
            </a:r>
            <a:endParaRPr sz="3600" dirty="0">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Expressões Lógicas – Estrutura de Repetição</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6822" y="829996"/>
            <a:ext cx="7378978" cy="1081236"/>
          </a:xfrm>
        </p:spPr>
        <p:txBody>
          <a:bodyPr/>
          <a:lstStyle/>
          <a:p>
            <a:pPr marL="152400" indent="0" algn="just">
              <a:buNone/>
            </a:pPr>
            <a:r>
              <a:rPr lang="pt-BR" sz="2000" dirty="0">
                <a:solidFill>
                  <a:schemeClr val="tx1">
                    <a:lumMod val="95000"/>
                  </a:schemeClr>
                </a:solidFill>
                <a:latin typeface="Quantico" panose="020B0604020202020204" charset="0"/>
              </a:rPr>
              <a:t>Por fim, temos a estrutura de repetição, que nos permite </a:t>
            </a:r>
            <a:r>
              <a:rPr lang="pt-BR" sz="2000" b="1" i="1" dirty="0">
                <a:solidFill>
                  <a:srgbClr val="94EE6B"/>
                </a:solidFill>
                <a:latin typeface="Quantico" panose="020B0604020202020204" charset="0"/>
              </a:rPr>
              <a:t>repetir um bloco de código várias vezes</a:t>
            </a:r>
            <a:r>
              <a:rPr lang="pt-BR" sz="2000" dirty="0">
                <a:solidFill>
                  <a:schemeClr val="tx1">
                    <a:lumMod val="95000"/>
                  </a:schemeClr>
                </a:solidFill>
                <a:latin typeface="Quantico" panose="020B0604020202020204" charset="0"/>
              </a:rPr>
              <a:t>. A estrutura </a:t>
            </a:r>
            <a:r>
              <a:rPr lang="pt-BR" sz="2000" b="1" i="1" dirty="0">
                <a:solidFill>
                  <a:srgbClr val="94EE6B"/>
                </a:solidFill>
                <a:latin typeface="Quantico" panose="020B0604020202020204" charset="0"/>
              </a:rPr>
              <a:t>"for“  </a:t>
            </a:r>
            <a:r>
              <a:rPr lang="pt-BR" sz="2000" dirty="0">
                <a:solidFill>
                  <a:schemeClr val="tx1">
                    <a:lumMod val="95000"/>
                  </a:schemeClr>
                </a:solidFill>
                <a:latin typeface="Quantico" panose="020B0604020202020204" charset="0"/>
              </a:rPr>
              <a:t>é um exemplo comum de uma estrutura de repetição. Ela permite definir uma variável de controle, uma condição para continuar repetindo e uma atualização para a variável de controle a cada iteração. Outra estrutura de repetição também muito utilizada é a </a:t>
            </a:r>
            <a:r>
              <a:rPr lang="pt-BR" sz="2000" b="1" i="1" dirty="0">
                <a:solidFill>
                  <a:srgbClr val="94EE6B"/>
                </a:solidFill>
                <a:latin typeface="Quantico" panose="020B0604020202020204" charset="0"/>
              </a:rPr>
              <a:t>“</a:t>
            </a:r>
            <a:r>
              <a:rPr lang="pt-BR" sz="2000" b="1" i="1" dirty="0" err="1">
                <a:solidFill>
                  <a:srgbClr val="94EE6B"/>
                </a:solidFill>
                <a:latin typeface="Quantico" panose="020B0604020202020204" charset="0"/>
              </a:rPr>
              <a:t>while</a:t>
            </a:r>
            <a:r>
              <a:rPr lang="pt-BR" sz="2000" b="1" i="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(enquanto), que passamos uma condição lógica e o bloco de sua instrução é executado até que o resultado de sua condição seja falso. Essa repetição pode ser precedida pelo </a:t>
            </a:r>
            <a:r>
              <a:rPr lang="pt-BR" sz="2000" b="1" i="1" dirty="0">
                <a:solidFill>
                  <a:srgbClr val="94EE6B"/>
                </a:solidFill>
                <a:latin typeface="Quantico" panose="020B0604020202020204" charset="0"/>
              </a:rPr>
              <a:t>“do” </a:t>
            </a:r>
            <a:r>
              <a:rPr lang="pt-BR" sz="2000" dirty="0">
                <a:solidFill>
                  <a:schemeClr val="tx1">
                    <a:lumMod val="95000"/>
                  </a:schemeClr>
                </a:solidFill>
                <a:latin typeface="Quantico" panose="020B0604020202020204" charset="0"/>
              </a:rPr>
              <a:t>(faça) em algumas linguagens e, quando unidos, o bloco de instrução é executado com certeza ao menos uma vez.</a:t>
            </a:r>
            <a:endParaRPr lang="pt-BR" sz="2000" b="1" i="1" dirty="0">
              <a:solidFill>
                <a:srgbClr val="94EE6B"/>
              </a:solidFill>
              <a:latin typeface="Quantico" panose="020B0604020202020204" charset="0"/>
            </a:endParaRPr>
          </a:p>
        </p:txBody>
      </p:sp>
    </p:spTree>
    <p:extLst>
      <p:ext uri="{BB962C8B-B14F-4D97-AF65-F5344CB8AC3E}">
        <p14:creationId xmlns:p14="http://schemas.microsoft.com/office/powerpoint/2010/main" val="3949694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Palavras Reservadas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Palavras reservadas, também conhecidas como palavras-chave, são termos especiais em uma linguagem de programação que têm significados específicos e já estão reservados pelo próprio idioma para executar funções ou tarefas específicas. Essas palavras têm um papel fundamental na estruturação do código e no controle do fluxo de execução do programa.</a:t>
            </a:r>
            <a:endParaRPr lang="pt-BR" sz="2000" b="1" i="1" dirty="0">
              <a:solidFill>
                <a:srgbClr val="94EE6B"/>
              </a:solidFill>
              <a:latin typeface="Quantico" panose="020B0604020202020204" charset="0"/>
            </a:endParaRPr>
          </a:p>
        </p:txBody>
      </p:sp>
    </p:spTree>
    <p:extLst>
      <p:ext uri="{BB962C8B-B14F-4D97-AF65-F5344CB8AC3E}">
        <p14:creationId xmlns:p14="http://schemas.microsoft.com/office/powerpoint/2010/main" val="1376743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Palavras Reservadas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lnSpc>
                <a:spcPct val="150000"/>
              </a:lnSpc>
              <a:buNone/>
            </a:pPr>
            <a:r>
              <a:rPr lang="pt-BR" sz="2000" dirty="0">
                <a:solidFill>
                  <a:schemeClr val="tx1">
                    <a:lumMod val="95000"/>
                  </a:schemeClr>
                </a:solidFill>
                <a:latin typeface="Quantico" panose="020B0604020202020204" charset="0"/>
              </a:rPr>
              <a:t>As palavras reservadas são essenciais para que o compilador ou interpretador da linguagem de programação possa </a:t>
            </a:r>
            <a:r>
              <a:rPr lang="pt-BR" sz="2000" b="1" i="1" dirty="0">
                <a:solidFill>
                  <a:srgbClr val="94EE6B"/>
                </a:solidFill>
                <a:latin typeface="Quantico" panose="020B0604020202020204" charset="0"/>
              </a:rPr>
              <a:t>identificar corretamente as instruções </a:t>
            </a:r>
            <a:r>
              <a:rPr lang="pt-BR" sz="2000" dirty="0">
                <a:solidFill>
                  <a:schemeClr val="tx1">
                    <a:lumMod val="95000"/>
                  </a:schemeClr>
                </a:solidFill>
                <a:latin typeface="Quantico" panose="020B0604020202020204" charset="0"/>
              </a:rPr>
              <a:t>e comandos escritos pelo programador. Cada linguagem de programação tem seu </a:t>
            </a:r>
            <a:r>
              <a:rPr lang="pt-BR" sz="2000" b="1" i="1" dirty="0">
                <a:solidFill>
                  <a:srgbClr val="94EE6B"/>
                </a:solidFill>
                <a:latin typeface="Quantico" panose="020B0604020202020204" charset="0"/>
              </a:rPr>
              <a:t>próprio conjunto de palavras reservadas</a:t>
            </a:r>
            <a:r>
              <a:rPr lang="pt-BR" sz="2000" dirty="0">
                <a:solidFill>
                  <a:schemeClr val="tx1">
                    <a:lumMod val="95000"/>
                  </a:schemeClr>
                </a:solidFill>
                <a:latin typeface="Quantico" panose="020B0604020202020204" charset="0"/>
              </a:rPr>
              <a:t>, que podem variar dependendo da linguagem.</a:t>
            </a:r>
            <a:endParaRPr lang="pt-BR" sz="2000" b="1" i="1" dirty="0">
              <a:solidFill>
                <a:srgbClr val="94EE6B"/>
              </a:solidFill>
              <a:latin typeface="Quantico" panose="020B0604020202020204" charset="0"/>
            </a:endParaRPr>
          </a:p>
        </p:txBody>
      </p:sp>
    </p:spTree>
    <p:extLst>
      <p:ext uri="{BB962C8B-B14F-4D97-AF65-F5344CB8AC3E}">
        <p14:creationId xmlns:p14="http://schemas.microsoft.com/office/powerpoint/2010/main" val="2480711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Palavras Reservadas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buNone/>
            </a:pPr>
            <a:r>
              <a:rPr lang="pt-BR" sz="2000" b="1" dirty="0" err="1">
                <a:solidFill>
                  <a:srgbClr val="94EE6B"/>
                </a:solidFill>
                <a:latin typeface="Quantico" panose="020B0604020202020204" charset="0"/>
              </a:rPr>
              <a:t>if</a:t>
            </a:r>
            <a:r>
              <a:rPr lang="pt-BR" sz="2000" b="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Usado para iniciar uma estrutura condicional, para executar um bloco de código se uma condição for verdadeira.</a:t>
            </a:r>
          </a:p>
          <a:p>
            <a:pPr marL="152400" indent="0" algn="just">
              <a:buNone/>
            </a:pPr>
            <a:endParaRPr lang="pt-BR" sz="1000" dirty="0">
              <a:solidFill>
                <a:schemeClr val="tx1">
                  <a:lumMod val="95000"/>
                </a:schemeClr>
              </a:solidFill>
              <a:latin typeface="Quantico" panose="020B0604020202020204" charset="0"/>
            </a:endParaRPr>
          </a:p>
          <a:p>
            <a:pPr marL="152400" indent="0" algn="just">
              <a:buNone/>
            </a:pPr>
            <a:r>
              <a:rPr lang="pt-BR" sz="2000" b="1" dirty="0" err="1">
                <a:solidFill>
                  <a:srgbClr val="94EE6B"/>
                </a:solidFill>
                <a:latin typeface="Quantico" panose="020B0604020202020204" charset="0"/>
              </a:rPr>
              <a:t>else</a:t>
            </a:r>
            <a:r>
              <a:rPr lang="pt-BR" sz="2000" b="1" dirty="0">
                <a:solidFill>
                  <a:srgbClr val="94EE6B"/>
                </a:solidFill>
                <a:latin typeface="Quantico" panose="020B0604020202020204" charset="0"/>
              </a:rPr>
              <a:t> / </a:t>
            </a:r>
            <a:r>
              <a:rPr lang="pt-BR" sz="2000" b="1" dirty="0" err="1">
                <a:solidFill>
                  <a:srgbClr val="94EE6B"/>
                </a:solidFill>
                <a:latin typeface="Quantico" panose="020B0604020202020204" charset="0"/>
              </a:rPr>
              <a:t>elif</a:t>
            </a:r>
            <a:r>
              <a:rPr lang="pt-BR" sz="2000" b="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Usado em conjunto com o </a:t>
            </a:r>
            <a:r>
              <a:rPr lang="pt-BR" sz="2000" dirty="0" err="1">
                <a:solidFill>
                  <a:schemeClr val="tx1">
                    <a:lumMod val="95000"/>
                  </a:schemeClr>
                </a:solidFill>
                <a:latin typeface="Quantico" panose="020B0604020202020204" charset="0"/>
              </a:rPr>
              <a:t>if</a:t>
            </a:r>
            <a:r>
              <a:rPr lang="pt-BR" sz="2000" dirty="0">
                <a:solidFill>
                  <a:schemeClr val="tx1">
                    <a:lumMod val="95000"/>
                  </a:schemeClr>
                </a:solidFill>
                <a:latin typeface="Quantico" panose="020B0604020202020204" charset="0"/>
              </a:rPr>
              <a:t> para executar um bloco de código caso a condição do </a:t>
            </a:r>
            <a:r>
              <a:rPr lang="pt-BR" sz="2000" dirty="0" err="1">
                <a:solidFill>
                  <a:schemeClr val="tx1">
                    <a:lumMod val="95000"/>
                  </a:schemeClr>
                </a:solidFill>
                <a:latin typeface="Quantico" panose="020B0604020202020204" charset="0"/>
              </a:rPr>
              <a:t>if</a:t>
            </a:r>
            <a:r>
              <a:rPr lang="pt-BR" sz="2000" dirty="0">
                <a:solidFill>
                  <a:schemeClr val="tx1">
                    <a:lumMod val="95000"/>
                  </a:schemeClr>
                </a:solidFill>
                <a:latin typeface="Quantico" panose="020B0604020202020204" charset="0"/>
              </a:rPr>
              <a:t> não seja verdadeira.</a:t>
            </a:r>
          </a:p>
          <a:p>
            <a:pPr marL="152400" indent="0" algn="just">
              <a:buNone/>
            </a:pPr>
            <a:endParaRPr lang="pt-BR" sz="1000" dirty="0">
              <a:solidFill>
                <a:schemeClr val="tx1">
                  <a:lumMod val="95000"/>
                </a:schemeClr>
              </a:solidFill>
              <a:latin typeface="Quantico" panose="020B0604020202020204" charset="0"/>
            </a:endParaRPr>
          </a:p>
          <a:p>
            <a:pPr marL="152400" indent="0" algn="just">
              <a:buNone/>
            </a:pPr>
            <a:r>
              <a:rPr lang="pt-BR" sz="2000" b="1" dirty="0">
                <a:solidFill>
                  <a:srgbClr val="94EE6B"/>
                </a:solidFill>
                <a:latin typeface="Quantico" panose="020B0604020202020204" charset="0"/>
              </a:rPr>
              <a:t>for: </a:t>
            </a:r>
            <a:r>
              <a:rPr lang="pt-BR" sz="2000" dirty="0">
                <a:solidFill>
                  <a:schemeClr val="tx1">
                    <a:lumMod val="95000"/>
                  </a:schemeClr>
                </a:solidFill>
                <a:latin typeface="Quantico" panose="020B0604020202020204" charset="0"/>
              </a:rPr>
              <a:t>Inicia um loop de repetição com uma variável de controle, uma condição de término e um passo.</a:t>
            </a:r>
          </a:p>
          <a:p>
            <a:pPr marL="152400" indent="0" algn="just">
              <a:buNone/>
            </a:pPr>
            <a:endParaRPr lang="pt-BR" sz="1000" dirty="0">
              <a:solidFill>
                <a:schemeClr val="tx1">
                  <a:lumMod val="95000"/>
                </a:schemeClr>
              </a:solidFill>
              <a:latin typeface="Quantico" panose="020B0604020202020204" charset="0"/>
            </a:endParaRPr>
          </a:p>
          <a:p>
            <a:pPr marL="152400" indent="0" algn="just">
              <a:buNone/>
            </a:pPr>
            <a:r>
              <a:rPr lang="pt-BR" sz="2000" b="1" dirty="0" err="1">
                <a:solidFill>
                  <a:srgbClr val="94EE6B"/>
                </a:solidFill>
                <a:latin typeface="Quantico" panose="020B0604020202020204" charset="0"/>
              </a:rPr>
              <a:t>while</a:t>
            </a:r>
            <a:r>
              <a:rPr lang="pt-BR" sz="2000" b="1" dirty="0">
                <a:solidFill>
                  <a:srgbClr val="94EE6B"/>
                </a:solidFill>
                <a:latin typeface="Quantico" panose="020B0604020202020204" charset="0"/>
              </a:rPr>
              <a:t>: </a:t>
            </a:r>
            <a:r>
              <a:rPr lang="pt-BR" sz="2000" dirty="0">
                <a:solidFill>
                  <a:schemeClr val="tx1">
                    <a:lumMod val="95000"/>
                  </a:schemeClr>
                </a:solidFill>
                <a:latin typeface="Quantico" panose="020B0604020202020204" charset="0"/>
              </a:rPr>
              <a:t>Inicia um loop de repetição baseado em uma condição que deve ser verdadeira para que o loop continue a ser executado.</a:t>
            </a:r>
            <a:endParaRPr lang="pt-BR" sz="2000" b="1" i="1" dirty="0">
              <a:solidFill>
                <a:srgbClr val="94EE6B"/>
              </a:solidFill>
              <a:latin typeface="Quantico" panose="020B0604020202020204" charset="0"/>
            </a:endParaRPr>
          </a:p>
        </p:txBody>
      </p:sp>
    </p:spTree>
    <p:extLst>
      <p:ext uri="{BB962C8B-B14F-4D97-AF65-F5344CB8AC3E}">
        <p14:creationId xmlns:p14="http://schemas.microsoft.com/office/powerpoint/2010/main" val="1818637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Palavras Reservadas</a:t>
            </a:r>
            <a:endParaRPr sz="2400"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861911" y="852576"/>
            <a:ext cx="7378978" cy="1081236"/>
          </a:xfrm>
        </p:spPr>
        <p:txBody>
          <a:bodyPr/>
          <a:lstStyle/>
          <a:p>
            <a:pPr marL="152400" indent="0" algn="just">
              <a:buNone/>
            </a:pPr>
            <a:r>
              <a:rPr lang="pt-BR" sz="2000" dirty="0">
                <a:solidFill>
                  <a:schemeClr val="tx1">
                    <a:lumMod val="95000"/>
                  </a:schemeClr>
                </a:solidFill>
                <a:latin typeface="Quantico" panose="020B0604020202020204" charset="0"/>
              </a:rPr>
              <a:t>É importante lembrar que, como essas palavras já têm </a:t>
            </a:r>
            <a:r>
              <a:rPr lang="pt-BR" sz="2000" b="1" i="1" dirty="0">
                <a:solidFill>
                  <a:srgbClr val="94EE6B"/>
                </a:solidFill>
                <a:latin typeface="Quantico" panose="020B0604020202020204" charset="0"/>
              </a:rPr>
              <a:t>significados específicos </a:t>
            </a:r>
            <a:r>
              <a:rPr lang="pt-BR" sz="2000" dirty="0">
                <a:solidFill>
                  <a:schemeClr val="tx1">
                    <a:lumMod val="95000"/>
                  </a:schemeClr>
                </a:solidFill>
                <a:latin typeface="Quantico" panose="020B0604020202020204" charset="0"/>
              </a:rPr>
              <a:t>na linguagem, elas </a:t>
            </a:r>
            <a:r>
              <a:rPr lang="pt-BR" sz="2000" b="1" i="1" dirty="0">
                <a:solidFill>
                  <a:srgbClr val="FF3399"/>
                </a:solidFill>
                <a:latin typeface="Quantico" panose="020B0604020202020204" charset="0"/>
              </a:rPr>
              <a:t>não podem ser usadas</a:t>
            </a:r>
            <a:r>
              <a:rPr lang="pt-BR" sz="2000" dirty="0">
                <a:solidFill>
                  <a:schemeClr val="tx1">
                    <a:lumMod val="95000"/>
                  </a:schemeClr>
                </a:solidFill>
                <a:latin typeface="Quantico" panose="020B0604020202020204" charset="0"/>
              </a:rPr>
              <a:t> como nomes de variáveis ou funções definidas pelo programador. Tentar usar uma palavra reservada como um nome de variável, por exemplo, resultará em um erro de sintaxe no código.</a:t>
            </a:r>
          </a:p>
          <a:p>
            <a:pPr marL="152400" indent="0" algn="just">
              <a:buNone/>
            </a:pPr>
            <a:r>
              <a:rPr lang="pt-BR" sz="2000" dirty="0">
                <a:solidFill>
                  <a:schemeClr val="tx1">
                    <a:lumMod val="95000"/>
                  </a:schemeClr>
                </a:solidFill>
                <a:latin typeface="Quantico" panose="020B0604020202020204" charset="0"/>
              </a:rPr>
              <a:t>O conhecimento das palavras reservadas é essencial para a escrita correta de programas em uma determinada linguagem de programação e é uma das primeiras coisas que os programadores aprendem ao começar a trabalhar com uma nova linguagem.</a:t>
            </a:r>
          </a:p>
        </p:txBody>
      </p:sp>
    </p:spTree>
    <p:extLst>
      <p:ext uri="{BB962C8B-B14F-4D97-AF65-F5344CB8AC3E}">
        <p14:creationId xmlns:p14="http://schemas.microsoft.com/office/powerpoint/2010/main" val="3638192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688622" y="475499"/>
            <a:ext cx="7735378" cy="608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2"/>
                </a:solidFill>
              </a:rPr>
              <a:t>&lt;/ </a:t>
            </a:r>
            <a:r>
              <a:rPr lang="pt-BR" sz="2400" dirty="0">
                <a:solidFill>
                  <a:srgbClr val="FF3399"/>
                </a:solidFill>
              </a:rPr>
              <a:t>Palavras Reservadas em Python</a:t>
            </a:r>
            <a:endParaRPr sz="2400" dirty="0">
              <a:solidFill>
                <a:srgbClr val="FF3399"/>
              </a:solidFill>
            </a:endParaRPr>
          </a:p>
        </p:txBody>
      </p:sp>
      <p:pic>
        <p:nvPicPr>
          <p:cNvPr id="1026" name="Picture 2" descr="Primeiros passos com Python">
            <a:extLst>
              <a:ext uri="{FF2B5EF4-FFF2-40B4-BE49-F238E27FC236}">
                <a16:creationId xmlns:a16="http://schemas.microsoft.com/office/drawing/2014/main" id="{439A91C7-B23A-C189-38D9-0E6172650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851" y="1081616"/>
            <a:ext cx="6216297" cy="3302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707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sp>
        <p:nvSpPr>
          <p:cNvPr id="218" name="Google Shape;218;p27"/>
          <p:cNvSpPr txBox="1"/>
          <p:nvPr/>
        </p:nvSpPr>
        <p:spPr>
          <a:xfrm>
            <a:off x="5944925" y="2640622"/>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dirty="0">
                <a:solidFill>
                  <a:schemeClr val="dk1"/>
                </a:solidFill>
                <a:latin typeface="Quantico"/>
                <a:ea typeface="Quantico"/>
                <a:cs typeface="Quantico"/>
                <a:sym typeface="Quantico"/>
              </a:rPr>
              <a:t>/&gt;</a:t>
            </a:r>
            <a:endParaRPr sz="3600" dirty="0">
              <a:solidFill>
                <a:schemeClr val="dk1"/>
              </a:solidFill>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220" name="Google Shape;220;p27"/>
          <p:cNvSpPr txBox="1">
            <a:spLocks noGrp="1"/>
          </p:cNvSpPr>
          <p:nvPr>
            <p:ph type="ctrTitle"/>
          </p:nvPr>
        </p:nvSpPr>
        <p:spPr>
          <a:xfrm>
            <a:off x="1789399" y="1569622"/>
            <a:ext cx="4388207"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800" dirty="0">
                <a:solidFill>
                  <a:schemeClr val="accent2"/>
                </a:solidFill>
              </a:rPr>
              <a:t>INSTALAÇÃO</a:t>
            </a:r>
            <a:br>
              <a:rPr lang="pt-BR" sz="2800" dirty="0">
                <a:solidFill>
                  <a:schemeClr val="accent2"/>
                </a:solidFill>
              </a:rPr>
            </a:br>
            <a:r>
              <a:rPr lang="pt-BR" sz="2800" dirty="0">
                <a:solidFill>
                  <a:schemeClr val="accent2"/>
                </a:solidFill>
              </a:rPr>
              <a:t>	DO PYTHON</a:t>
            </a:r>
            <a:endParaRPr sz="2800" dirty="0">
              <a:solidFill>
                <a:schemeClr val="tx1"/>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PROGRAMAS IDLE, PYCHARM E VISUAL STUDIO</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MICROCONTROLADORES</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1019436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Instalação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1186" y="1033200"/>
            <a:ext cx="7171824" cy="1081236"/>
          </a:xfrm>
        </p:spPr>
        <p:txBody>
          <a:bodyPr/>
          <a:lstStyle/>
          <a:p>
            <a:pPr marL="152400" indent="0" algn="just">
              <a:buNone/>
            </a:pPr>
            <a:r>
              <a:rPr lang="pt-BR" sz="1800" dirty="0">
                <a:latin typeface="Quantico" panose="020B0604020202020204" charset="0"/>
              </a:rPr>
              <a:t>Primeiramente devemos entrar no site e “baixar” o Python 3, abrindo o instalador assim que concluído o download. Marque os dois campos de seleção e em “Customize </a:t>
            </a:r>
            <a:r>
              <a:rPr lang="pt-BR" sz="1800" dirty="0" err="1">
                <a:latin typeface="Quantico" panose="020B0604020202020204" charset="0"/>
              </a:rPr>
              <a:t>Installation</a:t>
            </a:r>
            <a:r>
              <a:rPr lang="pt-BR" sz="1800" dirty="0">
                <a:latin typeface="Quantico" panose="020B0604020202020204" charset="0"/>
              </a:rPr>
              <a:t>”.</a:t>
            </a:r>
          </a:p>
        </p:txBody>
      </p:sp>
      <p:grpSp>
        <p:nvGrpSpPr>
          <p:cNvPr id="6" name="Agrupar 5">
            <a:extLst>
              <a:ext uri="{FF2B5EF4-FFF2-40B4-BE49-F238E27FC236}">
                <a16:creationId xmlns:a16="http://schemas.microsoft.com/office/drawing/2014/main" id="{0803FE0D-20C6-4F94-8A92-6D7D37515578}"/>
              </a:ext>
            </a:extLst>
          </p:cNvPr>
          <p:cNvGrpSpPr/>
          <p:nvPr/>
        </p:nvGrpSpPr>
        <p:grpSpPr>
          <a:xfrm>
            <a:off x="525558" y="2114436"/>
            <a:ext cx="4571375" cy="2339032"/>
            <a:chOff x="525558" y="2114436"/>
            <a:chExt cx="4937514" cy="2339032"/>
          </a:xfrm>
        </p:grpSpPr>
        <p:pic>
          <p:nvPicPr>
            <p:cNvPr id="2" name="Imagem 1">
              <a:extLst>
                <a:ext uri="{FF2B5EF4-FFF2-40B4-BE49-F238E27FC236}">
                  <a16:creationId xmlns:a16="http://schemas.microsoft.com/office/drawing/2014/main" id="{9C622B9B-AE5D-4677-AE9F-C5C5FE3E8E6C}"/>
                </a:ext>
              </a:extLst>
            </p:cNvPr>
            <p:cNvPicPr>
              <a:picLocks noChangeAspect="1"/>
            </p:cNvPicPr>
            <p:nvPr/>
          </p:nvPicPr>
          <p:blipFill>
            <a:blip r:embed="rId3"/>
            <a:stretch>
              <a:fillRect/>
            </a:stretch>
          </p:blipFill>
          <p:spPr>
            <a:xfrm>
              <a:off x="525558" y="2114436"/>
              <a:ext cx="4937514" cy="2339032"/>
            </a:xfrm>
            <a:prstGeom prst="rect">
              <a:avLst/>
            </a:prstGeom>
          </p:spPr>
        </p:pic>
        <p:sp>
          <p:nvSpPr>
            <p:cNvPr id="4" name="Seta: para a Direita 3">
              <a:extLst>
                <a:ext uri="{FF2B5EF4-FFF2-40B4-BE49-F238E27FC236}">
                  <a16:creationId xmlns:a16="http://schemas.microsoft.com/office/drawing/2014/main" id="{159E2EB5-952D-45CB-9BAB-E18278DB025A}"/>
                </a:ext>
              </a:extLst>
            </p:cNvPr>
            <p:cNvSpPr/>
            <p:nvPr/>
          </p:nvSpPr>
          <p:spPr>
            <a:xfrm>
              <a:off x="576360" y="3055353"/>
              <a:ext cx="456575" cy="262467"/>
            </a:xfrm>
            <a:prstGeom prst="rightArrow">
              <a:avLst/>
            </a:prstGeom>
            <a:solidFill>
              <a:srgbClr val="F30303"/>
            </a:solidFill>
            <a:ln>
              <a:solidFill>
                <a:srgbClr val="F3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pic>
        <p:nvPicPr>
          <p:cNvPr id="5" name="Imagem 4">
            <a:extLst>
              <a:ext uri="{FF2B5EF4-FFF2-40B4-BE49-F238E27FC236}">
                <a16:creationId xmlns:a16="http://schemas.microsoft.com/office/drawing/2014/main" id="{259B72F2-1D6C-4723-9559-AF8EB486B2CF}"/>
              </a:ext>
            </a:extLst>
          </p:cNvPr>
          <p:cNvPicPr>
            <a:picLocks noChangeAspect="1"/>
          </p:cNvPicPr>
          <p:nvPr/>
        </p:nvPicPr>
        <p:blipFill>
          <a:blip r:embed="rId4"/>
          <a:stretch>
            <a:fillRect/>
          </a:stretch>
        </p:blipFill>
        <p:spPr>
          <a:xfrm>
            <a:off x="5299799" y="2115286"/>
            <a:ext cx="3271607" cy="2338181"/>
          </a:xfrm>
          <a:prstGeom prst="rect">
            <a:avLst/>
          </a:prstGeom>
        </p:spPr>
      </p:pic>
      <p:sp>
        <p:nvSpPr>
          <p:cNvPr id="9" name="Seta: para a Direita 8">
            <a:extLst>
              <a:ext uri="{FF2B5EF4-FFF2-40B4-BE49-F238E27FC236}">
                <a16:creationId xmlns:a16="http://schemas.microsoft.com/office/drawing/2014/main" id="{8E8BAC3B-5DA9-41D8-A146-350FD803555C}"/>
              </a:ext>
            </a:extLst>
          </p:cNvPr>
          <p:cNvSpPr/>
          <p:nvPr/>
        </p:nvSpPr>
        <p:spPr>
          <a:xfrm>
            <a:off x="5745728" y="4124322"/>
            <a:ext cx="422718" cy="65617"/>
          </a:xfrm>
          <a:prstGeom prst="rightArrow">
            <a:avLst/>
          </a:prstGeom>
          <a:solidFill>
            <a:srgbClr val="F30303"/>
          </a:solidFill>
          <a:ln>
            <a:solidFill>
              <a:srgbClr val="F3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Seta: para a Direita 10">
            <a:extLst>
              <a:ext uri="{FF2B5EF4-FFF2-40B4-BE49-F238E27FC236}">
                <a16:creationId xmlns:a16="http://schemas.microsoft.com/office/drawing/2014/main" id="{B66A0777-FBA1-491C-A60F-0EEF180BF61D}"/>
              </a:ext>
            </a:extLst>
          </p:cNvPr>
          <p:cNvSpPr/>
          <p:nvPr/>
        </p:nvSpPr>
        <p:spPr>
          <a:xfrm>
            <a:off x="5745730" y="4259788"/>
            <a:ext cx="422718" cy="65617"/>
          </a:xfrm>
          <a:prstGeom prst="rightArrow">
            <a:avLst/>
          </a:prstGeom>
          <a:solidFill>
            <a:srgbClr val="F30303"/>
          </a:solidFill>
          <a:ln>
            <a:solidFill>
              <a:srgbClr val="F3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25899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Instalação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1186" y="1033200"/>
            <a:ext cx="7171824" cy="1081236"/>
          </a:xfrm>
        </p:spPr>
        <p:txBody>
          <a:bodyPr/>
          <a:lstStyle/>
          <a:p>
            <a:pPr marL="152400" indent="0" algn="just">
              <a:buNone/>
            </a:pPr>
            <a:r>
              <a:rPr lang="pt-BR" sz="1800" dirty="0">
                <a:latin typeface="Quantico" panose="020B0604020202020204" charset="0"/>
              </a:rPr>
              <a:t>Na customização podemos identificar o local de instalação e habilitar / desabilitar algumas opções.</a:t>
            </a:r>
          </a:p>
        </p:txBody>
      </p:sp>
      <p:pic>
        <p:nvPicPr>
          <p:cNvPr id="3" name="Imagem 2">
            <a:extLst>
              <a:ext uri="{FF2B5EF4-FFF2-40B4-BE49-F238E27FC236}">
                <a16:creationId xmlns:a16="http://schemas.microsoft.com/office/drawing/2014/main" id="{53BD21D5-D92D-4BDE-A894-40A85ADF116B}"/>
              </a:ext>
            </a:extLst>
          </p:cNvPr>
          <p:cNvPicPr>
            <a:picLocks noChangeAspect="1"/>
          </p:cNvPicPr>
          <p:nvPr/>
        </p:nvPicPr>
        <p:blipFill>
          <a:blip r:embed="rId3"/>
          <a:stretch>
            <a:fillRect/>
          </a:stretch>
        </p:blipFill>
        <p:spPr>
          <a:xfrm>
            <a:off x="2272242" y="1694534"/>
            <a:ext cx="4599516" cy="2669062"/>
          </a:xfrm>
          <a:prstGeom prst="rect">
            <a:avLst/>
          </a:prstGeom>
        </p:spPr>
      </p:pic>
    </p:spTree>
    <p:extLst>
      <p:ext uri="{BB962C8B-B14F-4D97-AF65-F5344CB8AC3E}">
        <p14:creationId xmlns:p14="http://schemas.microsoft.com/office/powerpoint/2010/main" val="3827186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Instalação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1186" y="1033200"/>
            <a:ext cx="7171824" cy="1081236"/>
          </a:xfrm>
        </p:spPr>
        <p:txBody>
          <a:bodyPr/>
          <a:lstStyle/>
          <a:p>
            <a:pPr marL="152400" indent="0" algn="just">
              <a:buNone/>
            </a:pPr>
            <a:r>
              <a:rPr lang="pt-BR" sz="1800" dirty="0">
                <a:latin typeface="Quantico" panose="020B0604020202020204" charset="0"/>
              </a:rPr>
              <a:t>Após a instalação, vamos testar, verificando se está tudo em ordem. Desta forma temos que abrir o </a:t>
            </a:r>
            <a:r>
              <a:rPr lang="pt-BR" sz="1800" dirty="0" err="1">
                <a:latin typeface="Quantico" panose="020B0604020202020204" charset="0"/>
              </a:rPr>
              <a:t>prompt</a:t>
            </a:r>
            <a:r>
              <a:rPr lang="pt-BR" sz="1800" dirty="0">
                <a:latin typeface="Quantico" panose="020B0604020202020204" charset="0"/>
              </a:rPr>
              <a:t> de comandos do Windows, usando a tecla “Windows” ou as teclas “</a:t>
            </a:r>
            <a:r>
              <a:rPr lang="pt-BR" sz="1800" dirty="0" err="1">
                <a:latin typeface="Quantico" panose="020B0604020202020204" charset="0"/>
              </a:rPr>
              <a:t>ctrl</a:t>
            </a:r>
            <a:r>
              <a:rPr lang="pt-BR" sz="1800" dirty="0">
                <a:latin typeface="Quantico" panose="020B0604020202020204" charset="0"/>
              </a:rPr>
              <a:t> + R” e digitando “</a:t>
            </a:r>
            <a:r>
              <a:rPr lang="pt-BR" sz="1800" dirty="0" err="1">
                <a:latin typeface="Quantico" panose="020B0604020202020204" charset="0"/>
              </a:rPr>
              <a:t>cmd</a:t>
            </a:r>
            <a:r>
              <a:rPr lang="pt-BR" sz="1800" dirty="0">
                <a:latin typeface="Quantico" panose="020B0604020202020204" charset="0"/>
              </a:rPr>
              <a:t>” e no </a:t>
            </a:r>
            <a:r>
              <a:rPr lang="pt-BR" sz="1800" dirty="0" err="1">
                <a:latin typeface="Quantico" panose="020B0604020202020204" charset="0"/>
              </a:rPr>
              <a:t>prompt</a:t>
            </a:r>
            <a:r>
              <a:rPr lang="pt-BR" sz="1800" dirty="0">
                <a:latin typeface="Quantico" panose="020B0604020202020204" charset="0"/>
              </a:rPr>
              <a:t> aberto, digite “</a:t>
            </a:r>
            <a:r>
              <a:rPr lang="pt-BR" sz="1800" dirty="0" err="1">
                <a:latin typeface="Quantico" panose="020B0604020202020204" charset="0"/>
              </a:rPr>
              <a:t>python</a:t>
            </a:r>
            <a:r>
              <a:rPr lang="pt-BR" sz="1800" dirty="0">
                <a:latin typeface="Quantico" panose="020B0604020202020204" charset="0"/>
              </a:rPr>
              <a:t>” para verificar se a instalação foi concluída. Com tudo certo, a versão deverá ser exibida. </a:t>
            </a:r>
          </a:p>
        </p:txBody>
      </p:sp>
      <p:pic>
        <p:nvPicPr>
          <p:cNvPr id="2" name="Imagem 1">
            <a:extLst>
              <a:ext uri="{FF2B5EF4-FFF2-40B4-BE49-F238E27FC236}">
                <a16:creationId xmlns:a16="http://schemas.microsoft.com/office/drawing/2014/main" id="{B0F6F17D-102E-4269-9C9A-3B9CA5670B74}"/>
              </a:ext>
            </a:extLst>
          </p:cNvPr>
          <p:cNvPicPr>
            <a:picLocks noChangeAspect="1"/>
          </p:cNvPicPr>
          <p:nvPr/>
        </p:nvPicPr>
        <p:blipFill>
          <a:blip r:embed="rId3"/>
          <a:stretch>
            <a:fillRect/>
          </a:stretch>
        </p:blipFill>
        <p:spPr>
          <a:xfrm>
            <a:off x="1258887" y="2833802"/>
            <a:ext cx="1495425" cy="390525"/>
          </a:xfrm>
          <a:prstGeom prst="rect">
            <a:avLst/>
          </a:prstGeom>
        </p:spPr>
      </p:pic>
      <p:pic>
        <p:nvPicPr>
          <p:cNvPr id="4" name="Imagem 3">
            <a:extLst>
              <a:ext uri="{FF2B5EF4-FFF2-40B4-BE49-F238E27FC236}">
                <a16:creationId xmlns:a16="http://schemas.microsoft.com/office/drawing/2014/main" id="{BF779D04-526C-44A4-B8B6-1FEC9F2F1CFD}"/>
              </a:ext>
            </a:extLst>
          </p:cNvPr>
          <p:cNvPicPr>
            <a:picLocks noChangeAspect="1"/>
          </p:cNvPicPr>
          <p:nvPr/>
        </p:nvPicPr>
        <p:blipFill>
          <a:blip r:embed="rId4"/>
          <a:stretch>
            <a:fillRect/>
          </a:stretch>
        </p:blipFill>
        <p:spPr>
          <a:xfrm>
            <a:off x="1258887" y="3285067"/>
            <a:ext cx="2514600" cy="1180833"/>
          </a:xfrm>
          <a:prstGeom prst="rect">
            <a:avLst/>
          </a:prstGeom>
        </p:spPr>
      </p:pic>
      <p:pic>
        <p:nvPicPr>
          <p:cNvPr id="5" name="Imagem 4">
            <a:extLst>
              <a:ext uri="{FF2B5EF4-FFF2-40B4-BE49-F238E27FC236}">
                <a16:creationId xmlns:a16="http://schemas.microsoft.com/office/drawing/2014/main" id="{84BC89A4-92F3-4435-8CF8-86DA328508B1}"/>
              </a:ext>
            </a:extLst>
          </p:cNvPr>
          <p:cNvPicPr>
            <a:picLocks noChangeAspect="1"/>
          </p:cNvPicPr>
          <p:nvPr/>
        </p:nvPicPr>
        <p:blipFill>
          <a:blip r:embed="rId5"/>
          <a:stretch>
            <a:fillRect/>
          </a:stretch>
        </p:blipFill>
        <p:spPr>
          <a:xfrm>
            <a:off x="3945466" y="2870200"/>
            <a:ext cx="4241800" cy="1595700"/>
          </a:xfrm>
          <a:prstGeom prst="rect">
            <a:avLst/>
          </a:prstGeom>
        </p:spPr>
      </p:pic>
    </p:spTree>
    <p:extLst>
      <p:ext uri="{BB962C8B-B14F-4D97-AF65-F5344CB8AC3E}">
        <p14:creationId xmlns:p14="http://schemas.microsoft.com/office/powerpoint/2010/main" val="372555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t>Fluxograma</a:t>
            </a:r>
            <a:endParaRPr dirty="0"/>
          </a:p>
        </p:txBody>
      </p:sp>
      <p:sp>
        <p:nvSpPr>
          <p:cNvPr id="297" name="Google Shape;297;p33"/>
          <p:cNvSpPr txBox="1">
            <a:spLocks noGrp="1"/>
          </p:cNvSpPr>
          <p:nvPr>
            <p:ph type="subTitle" idx="1"/>
          </p:nvPr>
        </p:nvSpPr>
        <p:spPr>
          <a:xfrm>
            <a:off x="930164" y="1243530"/>
            <a:ext cx="7622313" cy="2037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pt-BR" sz="2000" dirty="0"/>
              <a:t>Um fluxograma de desenvolvimento de sistemas ajuda a ilustrar as várias etapas envolvidas na criação de um sistema, desde o início até a implementação e manutenção. Ele pode ser usado para documentar o processo de desenvolvimento, facilitar a comunicação entre os membros da equipe e ajudar na identificação de áreas problemáticas ou ineficientes.</a:t>
            </a:r>
            <a:endParaRPr sz="2000" dirty="0"/>
          </a:p>
        </p:txBody>
      </p:sp>
      <p:sp>
        <p:nvSpPr>
          <p:cNvPr id="302" name="Google Shape;302;p33"/>
          <p:cNvSpPr txBox="1"/>
          <p:nvPr/>
        </p:nvSpPr>
        <p:spPr>
          <a:xfrm>
            <a:off x="71559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9653" y="1139530"/>
            <a:ext cx="7171824" cy="1081236"/>
          </a:xfrm>
        </p:spPr>
        <p:txBody>
          <a:bodyPr/>
          <a:lstStyle/>
          <a:p>
            <a:pPr marL="152400" indent="0" algn="just">
              <a:lnSpc>
                <a:spcPct val="150000"/>
              </a:lnSpc>
              <a:buNone/>
            </a:pPr>
            <a:r>
              <a:rPr lang="pt-BR" sz="2000" dirty="0">
                <a:latin typeface="Quantico" panose="020B0604020202020204" charset="0"/>
              </a:rPr>
              <a:t>Como já devem ter percebido nos exemplos anteriores, o print() serve para imprimir alguma mensagem de texto (</a:t>
            </a:r>
            <a:r>
              <a:rPr lang="pt-BR" sz="2000" dirty="0" err="1">
                <a:latin typeface="Quantico" panose="020B0604020202020204" charset="0"/>
              </a:rPr>
              <a:t>string</a:t>
            </a:r>
            <a:r>
              <a:rPr lang="pt-BR" sz="2000" dirty="0">
                <a:latin typeface="Quantico" panose="020B0604020202020204" charset="0"/>
              </a:rPr>
              <a:t>) na tela.</a:t>
            </a:r>
          </a:p>
          <a:p>
            <a:pPr marL="152400" indent="0" algn="just">
              <a:lnSpc>
                <a:spcPct val="150000"/>
              </a:lnSpc>
              <a:buNone/>
            </a:pPr>
            <a:r>
              <a:rPr lang="pt-BR" sz="2000" dirty="0">
                <a:latin typeface="Quantico" panose="020B0604020202020204" charset="0"/>
              </a:rPr>
              <a:t>A sintaxe requer que seja utilizado os parênteses e aspas simples ou duplas, para identificar o texto que deseja ser exibido na tela. </a:t>
            </a:r>
          </a:p>
        </p:txBody>
      </p:sp>
    </p:spTree>
    <p:extLst>
      <p:ext uri="{BB962C8B-B14F-4D97-AF65-F5344CB8AC3E}">
        <p14:creationId xmlns:p14="http://schemas.microsoft.com/office/powerpoint/2010/main" val="4221166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9653" y="1139530"/>
            <a:ext cx="7171824" cy="1081236"/>
          </a:xfrm>
        </p:spPr>
        <p:txBody>
          <a:bodyPr/>
          <a:lstStyle/>
          <a:p>
            <a:pPr marL="152400" indent="0" algn="ctr">
              <a:lnSpc>
                <a:spcPct val="150000"/>
              </a:lnSpc>
              <a:buNone/>
            </a:pPr>
            <a:r>
              <a:rPr lang="pt-BR" sz="2000" dirty="0">
                <a:solidFill>
                  <a:schemeClr val="accent1">
                    <a:lumMod val="75000"/>
                  </a:schemeClr>
                </a:solidFill>
                <a:latin typeface="Quantico" panose="020B0604020202020204" charset="0"/>
              </a:rPr>
              <a:t>print (</a:t>
            </a:r>
            <a:r>
              <a:rPr lang="pt-BR" sz="2000" dirty="0">
                <a:solidFill>
                  <a:srgbClr val="F30303"/>
                </a:solidFill>
                <a:latin typeface="Quantico" panose="020B0604020202020204" charset="0"/>
              </a:rPr>
              <a:t>“</a:t>
            </a:r>
            <a:r>
              <a:rPr lang="pt-BR" sz="2000" dirty="0" err="1">
                <a:solidFill>
                  <a:schemeClr val="accent1">
                    <a:lumMod val="75000"/>
                  </a:schemeClr>
                </a:solidFill>
                <a:latin typeface="Quantico" panose="020B0604020202020204" charset="0"/>
              </a:rPr>
              <a:t>Hello</a:t>
            </a:r>
            <a:r>
              <a:rPr lang="pt-BR" sz="2000" dirty="0">
                <a:solidFill>
                  <a:schemeClr val="accent1">
                    <a:lumMod val="75000"/>
                  </a:schemeClr>
                </a:solidFill>
                <a:latin typeface="Quantico" panose="020B0604020202020204" charset="0"/>
              </a:rPr>
              <a:t> World</a:t>
            </a:r>
            <a:r>
              <a:rPr lang="pt-BR" sz="2000" dirty="0">
                <a:solidFill>
                  <a:srgbClr val="F30303"/>
                </a:solidFill>
                <a:latin typeface="Quantico" panose="020B0604020202020204" charset="0"/>
              </a:rPr>
              <a:t>”</a:t>
            </a:r>
            <a:r>
              <a:rPr lang="pt-BR" sz="2000" dirty="0">
                <a:solidFill>
                  <a:schemeClr val="accent1">
                    <a:lumMod val="75000"/>
                  </a:schemeClr>
                </a:solidFill>
                <a:latin typeface="Quantico" panose="020B0604020202020204" charset="0"/>
              </a:rPr>
              <a:t>)</a:t>
            </a:r>
          </a:p>
          <a:p>
            <a:pPr marL="152400" indent="0" algn="ctr">
              <a:lnSpc>
                <a:spcPct val="150000"/>
              </a:lnSpc>
              <a:buNone/>
            </a:pPr>
            <a:r>
              <a:rPr lang="pt-BR" sz="2000" dirty="0">
                <a:solidFill>
                  <a:schemeClr val="accent1">
                    <a:lumMod val="75000"/>
                  </a:schemeClr>
                </a:solidFill>
                <a:latin typeface="Quantico" panose="020B0604020202020204" charset="0"/>
              </a:rPr>
              <a:t>print (</a:t>
            </a:r>
            <a:r>
              <a:rPr lang="pt-BR" sz="2000" dirty="0">
                <a:solidFill>
                  <a:srgbClr val="F30303"/>
                </a:solidFill>
                <a:latin typeface="Quantico" panose="020B0604020202020204" charset="0"/>
              </a:rPr>
              <a:t>‘</a:t>
            </a:r>
            <a:r>
              <a:rPr lang="pt-BR" sz="2000" dirty="0" err="1">
                <a:solidFill>
                  <a:schemeClr val="accent1">
                    <a:lumMod val="75000"/>
                  </a:schemeClr>
                </a:solidFill>
                <a:latin typeface="Quantico" panose="020B0604020202020204" charset="0"/>
              </a:rPr>
              <a:t>Hello</a:t>
            </a:r>
            <a:r>
              <a:rPr lang="pt-BR" sz="2000" dirty="0">
                <a:solidFill>
                  <a:schemeClr val="accent1">
                    <a:lumMod val="75000"/>
                  </a:schemeClr>
                </a:solidFill>
                <a:latin typeface="Quantico" panose="020B0604020202020204" charset="0"/>
              </a:rPr>
              <a:t> World</a:t>
            </a:r>
            <a:r>
              <a:rPr lang="pt-BR" sz="2000" dirty="0">
                <a:solidFill>
                  <a:srgbClr val="F30303"/>
                </a:solidFill>
                <a:latin typeface="Quantico" panose="020B0604020202020204" charset="0"/>
              </a:rPr>
              <a:t>’</a:t>
            </a:r>
            <a:r>
              <a:rPr lang="pt-BR" sz="2000" dirty="0">
                <a:solidFill>
                  <a:schemeClr val="accent1">
                    <a:lumMod val="75000"/>
                  </a:schemeClr>
                </a:solidFill>
                <a:latin typeface="Quantico" panose="020B0604020202020204" charset="0"/>
              </a:rPr>
              <a:t>)</a:t>
            </a:r>
          </a:p>
          <a:p>
            <a:pPr marL="152400" indent="0" algn="ctr">
              <a:lnSpc>
                <a:spcPct val="150000"/>
              </a:lnSpc>
              <a:buNone/>
            </a:pPr>
            <a:endParaRPr lang="pt-BR" sz="2000" dirty="0">
              <a:solidFill>
                <a:schemeClr val="accent1">
                  <a:lumMod val="75000"/>
                </a:schemeClr>
              </a:solidFill>
              <a:latin typeface="Quantico" panose="020B0604020202020204" charset="0"/>
            </a:endParaRPr>
          </a:p>
          <a:p>
            <a:pPr marL="152400" indent="0" algn="just">
              <a:lnSpc>
                <a:spcPct val="150000"/>
              </a:lnSpc>
              <a:buNone/>
            </a:pPr>
            <a:r>
              <a:rPr lang="pt-BR" sz="2000" dirty="0">
                <a:solidFill>
                  <a:srgbClr val="FF3399"/>
                </a:solidFill>
                <a:latin typeface="Quantico" panose="020B0604020202020204" charset="0"/>
              </a:rPr>
              <a:t>Observação importante: </a:t>
            </a:r>
            <a:r>
              <a:rPr lang="pt-BR" sz="2000" dirty="0">
                <a:latin typeface="Quantico" panose="020B0604020202020204" charset="0"/>
              </a:rPr>
              <a:t>Python é </a:t>
            </a:r>
            <a:r>
              <a:rPr lang="pt-BR" sz="2000" b="1" dirty="0" err="1">
                <a:solidFill>
                  <a:srgbClr val="FFFF00"/>
                </a:solidFill>
                <a:latin typeface="Quantico" panose="020B0604020202020204" charset="0"/>
              </a:rPr>
              <a:t>sensitive</a:t>
            </a:r>
            <a:r>
              <a:rPr lang="pt-BR" sz="2000" b="1" dirty="0">
                <a:solidFill>
                  <a:srgbClr val="FFFF00"/>
                </a:solidFill>
                <a:latin typeface="Quantico" panose="020B0604020202020204" charset="0"/>
              </a:rPr>
              <a:t> case</a:t>
            </a:r>
            <a:r>
              <a:rPr lang="pt-BR" sz="2000" dirty="0">
                <a:latin typeface="Quantico" panose="020B0604020202020204" charset="0"/>
              </a:rPr>
              <a:t>, ou seja, faz diferente entre letras maiúsculas e minúsculas, portanto, print deve ser tudo em letras minúsculas. </a:t>
            </a:r>
          </a:p>
        </p:txBody>
      </p:sp>
    </p:spTree>
    <p:extLst>
      <p:ext uri="{BB962C8B-B14F-4D97-AF65-F5344CB8AC3E}">
        <p14:creationId xmlns:p14="http://schemas.microsoft.com/office/powerpoint/2010/main" val="224734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1089653" y="851663"/>
            <a:ext cx="7171824" cy="1081236"/>
          </a:xfrm>
        </p:spPr>
        <p:txBody>
          <a:bodyPr/>
          <a:lstStyle/>
          <a:p>
            <a:pPr marL="152400" indent="0" algn="just">
              <a:lnSpc>
                <a:spcPct val="150000"/>
              </a:lnSpc>
              <a:buNone/>
            </a:pPr>
            <a:r>
              <a:rPr lang="pt-BR" sz="2000" dirty="0">
                <a:latin typeface="Quantico" panose="020B0604020202020204" charset="0"/>
              </a:rPr>
              <a:t>Caso o programador escreva a instrução de forma errada, quando o código for executado, uma mensagem de erro irá aparecer no terminal de saída, indicando que alguma coisa deu errada.</a:t>
            </a:r>
          </a:p>
          <a:p>
            <a:pPr marL="152400" indent="0" algn="just">
              <a:lnSpc>
                <a:spcPct val="150000"/>
              </a:lnSpc>
              <a:buNone/>
            </a:pPr>
            <a:r>
              <a:rPr lang="pt-BR" sz="2000" dirty="0">
                <a:latin typeface="Quantico" panose="020B0604020202020204" charset="0"/>
              </a:rPr>
              <a:t>Neste caso, temos que parar e analisar o erro, que pode ser a falta de aspas, falta de parênteses, identação, comando com letra maiúscula, entre diversas outras situações que com certeza acontecerão.</a:t>
            </a:r>
          </a:p>
        </p:txBody>
      </p:sp>
    </p:spTree>
    <p:extLst>
      <p:ext uri="{BB962C8B-B14F-4D97-AF65-F5344CB8AC3E}">
        <p14:creationId xmlns:p14="http://schemas.microsoft.com/office/powerpoint/2010/main" val="2679781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1033200"/>
            <a:ext cx="7500075" cy="1081236"/>
          </a:xfrm>
        </p:spPr>
        <p:txBody>
          <a:bodyPr/>
          <a:lstStyle/>
          <a:p>
            <a:pPr marL="152400" indent="0">
              <a:lnSpc>
                <a:spcPct val="150000"/>
              </a:lnSpc>
              <a:buNone/>
            </a:pPr>
            <a:r>
              <a:rPr lang="en-US" sz="2000" dirty="0">
                <a:solidFill>
                  <a:srgbClr val="94EE6B"/>
                </a:solidFill>
                <a:latin typeface="Quantico" panose="020B0604020202020204" charset="0"/>
              </a:rPr>
              <a:t> P</a:t>
            </a:r>
            <a:r>
              <a:rPr lang="en-US" sz="2000" dirty="0">
                <a:latin typeface="Quantico" panose="020B0604020202020204" charset="0"/>
              </a:rPr>
              <a:t>rint ("Hello World")</a:t>
            </a:r>
          </a:p>
          <a:p>
            <a:pPr marL="152400" indent="0">
              <a:lnSpc>
                <a:spcPct val="150000"/>
              </a:lnSpc>
              <a:buNone/>
            </a:pPr>
            <a:r>
              <a:rPr lang="en-US" sz="2000" dirty="0">
                <a:solidFill>
                  <a:srgbClr val="94EE6B"/>
                </a:solidFill>
                <a:latin typeface="Quantico" panose="020B0604020202020204" charset="0"/>
              </a:rPr>
              <a:t>PRINT</a:t>
            </a:r>
            <a:r>
              <a:rPr lang="en-US" sz="2000" dirty="0">
                <a:latin typeface="Quantico" panose="020B0604020202020204" charset="0"/>
              </a:rPr>
              <a:t> (‘Hello World’)</a:t>
            </a:r>
          </a:p>
          <a:p>
            <a:pPr marL="152400" indent="0">
              <a:lnSpc>
                <a:spcPct val="150000"/>
              </a:lnSpc>
              <a:buNone/>
            </a:pPr>
            <a:r>
              <a:rPr lang="en-US" sz="2000" dirty="0">
                <a:latin typeface="Quantico" panose="020B0604020202020204" charset="0"/>
              </a:rPr>
              <a:t>  print (</a:t>
            </a:r>
            <a:r>
              <a:rPr lang="en-US" sz="2000" dirty="0">
                <a:solidFill>
                  <a:srgbClr val="94EE6B"/>
                </a:solidFill>
                <a:latin typeface="Quantico" panose="020B0604020202020204" charset="0"/>
              </a:rPr>
              <a:t>Hello World</a:t>
            </a:r>
            <a:r>
              <a:rPr lang="en-US" sz="2000" dirty="0">
                <a:latin typeface="Quantico" panose="020B0604020202020204" charset="0"/>
              </a:rPr>
              <a:t>)</a:t>
            </a:r>
          </a:p>
          <a:p>
            <a:pPr marL="152400" indent="0">
              <a:lnSpc>
                <a:spcPct val="150000"/>
              </a:lnSpc>
              <a:buNone/>
            </a:pPr>
            <a:r>
              <a:rPr lang="en-US" sz="2000" dirty="0">
                <a:latin typeface="Quantico" panose="020B0604020202020204" charset="0"/>
              </a:rPr>
              <a:t>print (</a:t>
            </a:r>
            <a:r>
              <a:rPr lang="en-US" sz="2000" dirty="0">
                <a:solidFill>
                  <a:srgbClr val="94EE6B"/>
                </a:solidFill>
                <a:latin typeface="Quantico" panose="020B0604020202020204" charset="0"/>
              </a:rPr>
              <a:t>Hello</a:t>
            </a:r>
            <a:r>
              <a:rPr lang="en-US" sz="2000" dirty="0">
                <a:latin typeface="Quantico" panose="020B0604020202020204" charset="0"/>
              </a:rPr>
              <a:t> "World")</a:t>
            </a:r>
          </a:p>
          <a:p>
            <a:pPr marL="152400" indent="0">
              <a:lnSpc>
                <a:spcPct val="150000"/>
              </a:lnSpc>
              <a:buNone/>
            </a:pPr>
            <a:endParaRPr lang="en-US" sz="1000" dirty="0">
              <a:latin typeface="Quantico" panose="020B0604020202020204" charset="0"/>
            </a:endParaRPr>
          </a:p>
          <a:p>
            <a:pPr marL="152400" indent="0" algn="just">
              <a:lnSpc>
                <a:spcPct val="150000"/>
              </a:lnSpc>
              <a:buNone/>
            </a:pPr>
            <a:r>
              <a:rPr lang="pt-BR" sz="2000" dirty="0">
                <a:latin typeface="Quantico" panose="020B0604020202020204" charset="0"/>
              </a:rPr>
              <a:t>O mais importante quanto acontece um erro, com certeza é analisar o conteúdo do erro, verificar novamente o código-fonte e procurar identificar onde pode estar o problema.</a:t>
            </a:r>
          </a:p>
        </p:txBody>
      </p:sp>
      <p:pic>
        <p:nvPicPr>
          <p:cNvPr id="4" name="Imagem 3">
            <a:extLst>
              <a:ext uri="{FF2B5EF4-FFF2-40B4-BE49-F238E27FC236}">
                <a16:creationId xmlns:a16="http://schemas.microsoft.com/office/drawing/2014/main" id="{54239733-B060-44D7-8377-5D03791AA6A3}"/>
              </a:ext>
            </a:extLst>
          </p:cNvPr>
          <p:cNvPicPr>
            <a:picLocks noChangeAspect="1"/>
          </p:cNvPicPr>
          <p:nvPr/>
        </p:nvPicPr>
        <p:blipFill>
          <a:blip r:embed="rId3"/>
          <a:stretch>
            <a:fillRect/>
          </a:stretch>
        </p:blipFill>
        <p:spPr>
          <a:xfrm>
            <a:off x="3970866" y="1396357"/>
            <a:ext cx="4104837" cy="1436157"/>
          </a:xfrm>
          <a:prstGeom prst="rect">
            <a:avLst/>
          </a:prstGeom>
        </p:spPr>
      </p:pic>
    </p:spTree>
    <p:extLst>
      <p:ext uri="{BB962C8B-B14F-4D97-AF65-F5344CB8AC3E}">
        <p14:creationId xmlns:p14="http://schemas.microsoft.com/office/powerpoint/2010/main" val="2545749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1033200"/>
            <a:ext cx="7500075" cy="1081236"/>
          </a:xfrm>
        </p:spPr>
        <p:txBody>
          <a:bodyPr/>
          <a:lstStyle/>
          <a:p>
            <a:pPr marL="152400" indent="0" algn="just">
              <a:lnSpc>
                <a:spcPct val="150000"/>
              </a:lnSpc>
              <a:buNone/>
            </a:pPr>
            <a:r>
              <a:rPr lang="en-US" sz="2000" dirty="0">
                <a:solidFill>
                  <a:schemeClr val="tx1"/>
                </a:solidFill>
                <a:latin typeface="Quantico" panose="020B0604020202020204" charset="0"/>
              </a:rPr>
              <a:t> </a:t>
            </a:r>
            <a:r>
              <a:rPr lang="pt-BR" sz="2000" dirty="0">
                <a:solidFill>
                  <a:schemeClr val="tx1"/>
                </a:solidFill>
                <a:latin typeface="Quantico" panose="020B0604020202020204" charset="0"/>
              </a:rPr>
              <a:t>Para armazenar informações em um programa, é necessário reservar espaço na memória. Portanto temos que declarar variáveis, para que estas possam armazenar informações, que devem ser utilizadas durante a execução do programa.</a:t>
            </a:r>
          </a:p>
          <a:p>
            <a:pPr marL="152400" indent="0" algn="just">
              <a:lnSpc>
                <a:spcPct val="150000"/>
              </a:lnSpc>
              <a:buNone/>
            </a:pPr>
            <a:r>
              <a:rPr lang="pt-BR" sz="2000" dirty="0">
                <a:solidFill>
                  <a:schemeClr val="tx1"/>
                </a:solidFill>
                <a:latin typeface="Quantico" panose="020B0604020202020204" charset="0"/>
              </a:rPr>
              <a:t>Como o próprio nome já explica, uma variável pode ter seu conteúdo alterado durante a execução de um programa, ou seja, ela pode iniciar valendo 5 e terminar valendo 322.</a:t>
            </a:r>
          </a:p>
        </p:txBody>
      </p:sp>
    </p:spTree>
    <p:extLst>
      <p:ext uri="{BB962C8B-B14F-4D97-AF65-F5344CB8AC3E}">
        <p14:creationId xmlns:p14="http://schemas.microsoft.com/office/powerpoint/2010/main" val="767205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7"/>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O conceito de variável em Python é representado sempre por um </a:t>
            </a:r>
            <a:r>
              <a:rPr lang="pt-BR" sz="2000" dirty="0">
                <a:solidFill>
                  <a:schemeClr val="accent1"/>
                </a:solidFill>
                <a:latin typeface="Quantico" panose="020B0604020202020204" charset="0"/>
              </a:rPr>
              <a:t>objeto</a:t>
            </a:r>
            <a:r>
              <a:rPr lang="pt-BR" sz="2000" dirty="0">
                <a:solidFill>
                  <a:schemeClr val="tx1"/>
                </a:solidFill>
                <a:latin typeface="Quantico" panose="020B0604020202020204" charset="0"/>
              </a:rPr>
              <a:t> (tudo é objeto), e toda variável é uma referência.</a:t>
            </a:r>
          </a:p>
          <a:p>
            <a:pPr marL="152400" indent="0" algn="just">
              <a:lnSpc>
                <a:spcPct val="150000"/>
              </a:lnSpc>
              <a:buNone/>
            </a:pPr>
            <a:r>
              <a:rPr lang="pt-BR" sz="2000" dirty="0">
                <a:solidFill>
                  <a:schemeClr val="tx1"/>
                </a:solidFill>
                <a:latin typeface="Quantico" panose="020B0604020202020204" charset="0"/>
              </a:rPr>
              <a:t>Na maioria das linguagens de programação, quando iniciamos uma variável e atribuímos um valor a ela, esse valor é alocado em memória, e quando seu valor for alterado durante a execução, estamos alterando o valor diretamente na memória também. </a:t>
            </a:r>
          </a:p>
        </p:txBody>
      </p:sp>
    </p:spTree>
    <p:extLst>
      <p:ext uri="{BB962C8B-B14F-4D97-AF65-F5344CB8AC3E}">
        <p14:creationId xmlns:p14="http://schemas.microsoft.com/office/powerpoint/2010/main" val="3149277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1033200"/>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Porém, no Python as variáveis armazenam endereços de memória e não os valores.</a:t>
            </a:r>
          </a:p>
          <a:p>
            <a:pPr marL="152400" indent="0" algn="just">
              <a:lnSpc>
                <a:spcPct val="150000"/>
              </a:lnSpc>
              <a:buNone/>
            </a:pPr>
            <a:r>
              <a:rPr lang="pt-BR" sz="2000" dirty="0">
                <a:solidFill>
                  <a:schemeClr val="tx1"/>
                </a:solidFill>
                <a:latin typeface="Quantico" panose="020B0604020202020204" charset="0"/>
              </a:rPr>
              <a:t>Outro ponto a considerar em Python, é que uma variável não possui um tipo fixo, mas sim, apenas o tipo do conteúdo.</a:t>
            </a:r>
          </a:p>
          <a:p>
            <a:pPr marL="152400" indent="0" algn="just">
              <a:lnSpc>
                <a:spcPct val="150000"/>
              </a:lnSpc>
              <a:buNone/>
            </a:pPr>
            <a:endParaRPr lang="pt-BR" sz="1000" dirty="0">
              <a:solidFill>
                <a:schemeClr val="tx1"/>
              </a:solidFill>
              <a:latin typeface="Quantico" panose="020B0604020202020204" charset="0"/>
            </a:endParaRPr>
          </a:p>
          <a:p>
            <a:pPr marL="152400" indent="0" algn="just">
              <a:lnSpc>
                <a:spcPct val="150000"/>
              </a:lnSpc>
              <a:buNone/>
            </a:pPr>
            <a:r>
              <a:rPr lang="pt-BR" sz="2000" dirty="0">
                <a:solidFill>
                  <a:schemeClr val="accent1"/>
                </a:solidFill>
                <a:latin typeface="Quantico" panose="020B0604020202020204" charset="0"/>
              </a:rPr>
              <a:t>Exemplo: x = 10</a:t>
            </a:r>
          </a:p>
          <a:p>
            <a:pPr marL="152400" indent="0" algn="just">
              <a:lnSpc>
                <a:spcPct val="150000"/>
              </a:lnSpc>
              <a:buNone/>
            </a:pPr>
            <a:r>
              <a:rPr lang="pt-BR" sz="2000" dirty="0">
                <a:solidFill>
                  <a:schemeClr val="accent1"/>
                </a:solidFill>
                <a:latin typeface="Quantico" panose="020B0604020202020204" charset="0"/>
              </a:rPr>
              <a:t>Atribuindo valor 10 na variável x, reconhecendo como um tipo inteiro</a:t>
            </a:r>
            <a:endParaRPr lang="pt-BR" sz="2000" dirty="0">
              <a:solidFill>
                <a:schemeClr val="tx1"/>
              </a:solidFill>
              <a:latin typeface="Quantico" panose="020B0604020202020204" charset="0"/>
            </a:endParaRPr>
          </a:p>
        </p:txBody>
      </p:sp>
    </p:spTree>
    <p:extLst>
      <p:ext uri="{BB962C8B-B14F-4D97-AF65-F5344CB8AC3E}">
        <p14:creationId xmlns:p14="http://schemas.microsoft.com/office/powerpoint/2010/main" val="2453993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1033200"/>
            <a:ext cx="7500075" cy="1081236"/>
          </a:xfrm>
        </p:spPr>
        <p:txBody>
          <a:bodyPr/>
          <a:lstStyle/>
          <a:p>
            <a:pPr marL="152400" indent="0" algn="just">
              <a:lnSpc>
                <a:spcPct val="150000"/>
              </a:lnSpc>
              <a:buNone/>
            </a:pPr>
            <a:r>
              <a:rPr lang="pt-BR" sz="2000" dirty="0">
                <a:solidFill>
                  <a:schemeClr val="accent1"/>
                </a:solidFill>
                <a:latin typeface="Quantico" panose="020B0604020202020204" charset="0"/>
              </a:rPr>
              <a:t>Exemplo: z = ‘teste’</a:t>
            </a:r>
          </a:p>
          <a:p>
            <a:pPr marL="152400" indent="0" algn="just">
              <a:lnSpc>
                <a:spcPct val="150000"/>
              </a:lnSpc>
              <a:buNone/>
            </a:pPr>
            <a:r>
              <a:rPr lang="pt-BR" sz="2000" dirty="0">
                <a:solidFill>
                  <a:schemeClr val="accent1"/>
                </a:solidFill>
                <a:latin typeface="Quantico" panose="020B0604020202020204" charset="0"/>
              </a:rPr>
              <a:t>Atribuindo valor ‘teste’ na variável z, reconhecendo como um tipo </a:t>
            </a:r>
            <a:r>
              <a:rPr lang="pt-BR" sz="2000" dirty="0" err="1">
                <a:solidFill>
                  <a:schemeClr val="accent1"/>
                </a:solidFill>
                <a:latin typeface="Quantico" panose="020B0604020202020204" charset="0"/>
              </a:rPr>
              <a:t>string</a:t>
            </a:r>
            <a:endParaRPr lang="pt-BR" sz="2000" dirty="0">
              <a:solidFill>
                <a:schemeClr val="accent1"/>
              </a:solidFill>
              <a:latin typeface="Quantico" panose="020B0604020202020204" charset="0"/>
            </a:endParaRPr>
          </a:p>
          <a:p>
            <a:pPr marL="152400" indent="0" algn="just">
              <a:lnSpc>
                <a:spcPct val="150000"/>
              </a:lnSpc>
              <a:buNone/>
            </a:pPr>
            <a:endParaRPr lang="pt-BR" sz="2000" dirty="0">
              <a:solidFill>
                <a:schemeClr val="accent1"/>
              </a:solidFill>
              <a:latin typeface="Quantico" panose="020B0604020202020204" charset="0"/>
            </a:endParaRPr>
          </a:p>
          <a:p>
            <a:pPr marL="152400" indent="0" algn="just">
              <a:lnSpc>
                <a:spcPct val="150000"/>
              </a:lnSpc>
              <a:buNone/>
            </a:pPr>
            <a:r>
              <a:rPr lang="pt-BR" sz="2000" dirty="0">
                <a:solidFill>
                  <a:schemeClr val="tx1"/>
                </a:solidFill>
                <a:latin typeface="Quantico" panose="020B0604020202020204" charset="0"/>
              </a:rPr>
              <a:t>Em Python, para usar variáveis, não precisamos declará-las no início do código, e sim em qualquer momento durante o código. </a:t>
            </a:r>
          </a:p>
        </p:txBody>
      </p:sp>
    </p:spTree>
    <p:extLst>
      <p:ext uri="{BB962C8B-B14F-4D97-AF65-F5344CB8AC3E}">
        <p14:creationId xmlns:p14="http://schemas.microsoft.com/office/powerpoint/2010/main" val="81718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Também não precisamos definir seu tipo, pois a </a:t>
            </a:r>
            <a:r>
              <a:rPr lang="pt-BR" sz="2000" dirty="0">
                <a:solidFill>
                  <a:schemeClr val="accent1"/>
                </a:solidFill>
                <a:latin typeface="Quantico" panose="020B0604020202020204" charset="0"/>
              </a:rPr>
              <a:t>própria linguagem interpreta o tipo de dado que está sendo armazenado</a:t>
            </a:r>
            <a:r>
              <a:rPr lang="pt-BR" sz="2000" dirty="0">
                <a:solidFill>
                  <a:schemeClr val="tx1"/>
                </a:solidFill>
                <a:latin typeface="Quantico" panose="020B0604020202020204" charset="0"/>
              </a:rPr>
              <a:t>.</a:t>
            </a:r>
          </a:p>
          <a:p>
            <a:pPr marL="152400" indent="0" algn="just">
              <a:lnSpc>
                <a:spcPct val="150000"/>
              </a:lnSpc>
              <a:buNone/>
            </a:pPr>
            <a:r>
              <a:rPr lang="pt-BR" sz="2000" dirty="0">
                <a:solidFill>
                  <a:schemeClr val="tx1"/>
                </a:solidFill>
                <a:latin typeface="Quantico" panose="020B0604020202020204" charset="0"/>
              </a:rPr>
              <a:t>Caso haja a necessidade de forçar o reconhecimento de algum tipo específico, basta realizarmos as </a:t>
            </a:r>
            <a:r>
              <a:rPr lang="pt-BR" sz="2000" dirty="0">
                <a:solidFill>
                  <a:schemeClr val="accent1"/>
                </a:solidFill>
                <a:latin typeface="Quantico" panose="020B0604020202020204" charset="0"/>
              </a:rPr>
              <a:t>conversões</a:t>
            </a:r>
            <a:r>
              <a:rPr lang="pt-BR" sz="2000" dirty="0">
                <a:solidFill>
                  <a:schemeClr val="tx1"/>
                </a:solidFill>
                <a:latin typeface="Quantico" panose="020B0604020202020204" charset="0"/>
              </a:rPr>
              <a:t> necessárias.</a:t>
            </a:r>
          </a:p>
          <a:p>
            <a:pPr marL="152400" indent="0" algn="just">
              <a:lnSpc>
                <a:spcPct val="150000"/>
              </a:lnSpc>
              <a:buNone/>
            </a:pPr>
            <a:r>
              <a:rPr lang="pt-BR" sz="2000" dirty="0">
                <a:solidFill>
                  <a:schemeClr val="tx1"/>
                </a:solidFill>
                <a:latin typeface="Quantico" panose="020B0604020202020204" charset="0"/>
              </a:rPr>
              <a:t>Temos </a:t>
            </a:r>
            <a:r>
              <a:rPr lang="pt-BR" sz="2000" dirty="0" err="1">
                <a:solidFill>
                  <a:schemeClr val="tx1"/>
                </a:solidFill>
                <a:latin typeface="Quantico" panose="020B0604020202020204" charset="0"/>
              </a:rPr>
              <a:t>int</a:t>
            </a:r>
            <a:r>
              <a:rPr lang="pt-BR" sz="2000" dirty="0">
                <a:solidFill>
                  <a:schemeClr val="tx1"/>
                </a:solidFill>
                <a:latin typeface="Quantico" panose="020B0604020202020204" charset="0"/>
              </a:rPr>
              <a:t> (inteiro), </a:t>
            </a:r>
            <a:r>
              <a:rPr lang="pt-BR" sz="2000" dirty="0" err="1">
                <a:solidFill>
                  <a:schemeClr val="tx1"/>
                </a:solidFill>
                <a:latin typeface="Quantico" panose="020B0604020202020204" charset="0"/>
              </a:rPr>
              <a:t>float</a:t>
            </a:r>
            <a:r>
              <a:rPr lang="pt-BR" sz="2000" dirty="0">
                <a:solidFill>
                  <a:schemeClr val="tx1"/>
                </a:solidFill>
                <a:latin typeface="Quantico" panose="020B0604020202020204" charset="0"/>
              </a:rPr>
              <a:t> (flutuante – decimal), </a:t>
            </a:r>
            <a:r>
              <a:rPr lang="pt-BR" sz="2000" dirty="0" err="1">
                <a:solidFill>
                  <a:schemeClr val="tx1"/>
                </a:solidFill>
                <a:latin typeface="Quantico" panose="020B0604020202020204" charset="0"/>
              </a:rPr>
              <a:t>bool</a:t>
            </a:r>
            <a:r>
              <a:rPr lang="pt-BR" sz="2000" dirty="0">
                <a:solidFill>
                  <a:schemeClr val="tx1"/>
                </a:solidFill>
                <a:latin typeface="Quantico" panose="020B0604020202020204" charset="0"/>
              </a:rPr>
              <a:t> (booleano – lógico), </a:t>
            </a:r>
            <a:r>
              <a:rPr lang="pt-BR" sz="2000" dirty="0" err="1">
                <a:solidFill>
                  <a:schemeClr val="tx1"/>
                </a:solidFill>
                <a:latin typeface="Quantico" panose="020B0604020202020204" charset="0"/>
              </a:rPr>
              <a:t>str</a:t>
            </a: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 texto)</a:t>
            </a:r>
          </a:p>
        </p:txBody>
      </p:sp>
    </p:spTree>
    <p:extLst>
      <p:ext uri="{BB962C8B-B14F-4D97-AF65-F5344CB8AC3E}">
        <p14:creationId xmlns:p14="http://schemas.microsoft.com/office/powerpoint/2010/main" val="2224621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Podemos concatenar várias informações em apenas uma linha de código.</a:t>
            </a:r>
          </a:p>
          <a:p>
            <a:pPr marL="152400" indent="0" algn="just">
              <a:lnSpc>
                <a:spcPct val="150000"/>
              </a:lnSpc>
              <a:buNone/>
            </a:pPr>
            <a:r>
              <a:rPr lang="pt-BR" sz="2000" dirty="0">
                <a:solidFill>
                  <a:schemeClr val="tx1"/>
                </a:solidFill>
                <a:latin typeface="Quantico" panose="020B0604020202020204" charset="0"/>
              </a:rPr>
              <a:t>Podemos usar a </a:t>
            </a:r>
            <a:r>
              <a:rPr lang="pt-BR" sz="2000" dirty="0">
                <a:solidFill>
                  <a:schemeClr val="accent1"/>
                </a:solidFill>
                <a:latin typeface="Quantico" panose="020B0604020202020204" charset="0"/>
              </a:rPr>
              <a:t>“vírgula” </a:t>
            </a:r>
            <a:r>
              <a:rPr lang="pt-BR" sz="2000" dirty="0">
                <a:solidFill>
                  <a:schemeClr val="tx1"/>
                </a:solidFill>
                <a:latin typeface="Quantico" panose="020B0604020202020204" charset="0"/>
              </a:rPr>
              <a:t>para separar as </a:t>
            </a:r>
            <a:r>
              <a:rPr lang="pt-BR" sz="2000" dirty="0" err="1">
                <a:solidFill>
                  <a:schemeClr val="tx1"/>
                </a:solidFill>
                <a:latin typeface="Quantico" panose="020B0604020202020204" charset="0"/>
              </a:rPr>
              <a:t>strings</a:t>
            </a:r>
            <a:r>
              <a:rPr lang="pt-BR" sz="2000" dirty="0">
                <a:solidFill>
                  <a:schemeClr val="tx1"/>
                </a:solidFill>
                <a:latin typeface="Quantico" panose="020B0604020202020204" charset="0"/>
              </a:rPr>
              <a:t> e as variáveis, representando a sequência para concatenação de saída no terminal.</a:t>
            </a:r>
          </a:p>
        </p:txBody>
      </p:sp>
      <p:pic>
        <p:nvPicPr>
          <p:cNvPr id="4" name="Imagem 3">
            <a:extLst>
              <a:ext uri="{FF2B5EF4-FFF2-40B4-BE49-F238E27FC236}">
                <a16:creationId xmlns:a16="http://schemas.microsoft.com/office/drawing/2014/main" id="{87E3E33C-43D9-4F5F-8CD3-042EDA8DCA54}"/>
              </a:ext>
            </a:extLst>
          </p:cNvPr>
          <p:cNvPicPr>
            <a:picLocks noChangeAspect="1"/>
          </p:cNvPicPr>
          <p:nvPr/>
        </p:nvPicPr>
        <p:blipFill>
          <a:blip r:embed="rId3"/>
          <a:stretch>
            <a:fillRect/>
          </a:stretch>
        </p:blipFill>
        <p:spPr>
          <a:xfrm>
            <a:off x="937153" y="3279509"/>
            <a:ext cx="5457825" cy="1000125"/>
          </a:xfrm>
          <a:prstGeom prst="rect">
            <a:avLst/>
          </a:prstGeom>
        </p:spPr>
      </p:pic>
      <p:pic>
        <p:nvPicPr>
          <p:cNvPr id="5" name="Imagem 4">
            <a:extLst>
              <a:ext uri="{FF2B5EF4-FFF2-40B4-BE49-F238E27FC236}">
                <a16:creationId xmlns:a16="http://schemas.microsoft.com/office/drawing/2014/main" id="{4D198C14-CCC9-4813-9D00-E3C4089CF126}"/>
              </a:ext>
            </a:extLst>
          </p:cNvPr>
          <p:cNvPicPr>
            <a:picLocks noChangeAspect="1"/>
          </p:cNvPicPr>
          <p:nvPr/>
        </p:nvPicPr>
        <p:blipFill>
          <a:blip r:embed="rId4"/>
          <a:stretch>
            <a:fillRect/>
          </a:stretch>
        </p:blipFill>
        <p:spPr>
          <a:xfrm>
            <a:off x="4572000" y="4177504"/>
            <a:ext cx="4095750" cy="381000"/>
          </a:xfrm>
          <a:prstGeom prst="rect">
            <a:avLst/>
          </a:prstGeom>
        </p:spPr>
      </p:pic>
    </p:spTree>
    <p:extLst>
      <p:ext uri="{BB962C8B-B14F-4D97-AF65-F5344CB8AC3E}">
        <p14:creationId xmlns:p14="http://schemas.microsoft.com/office/powerpoint/2010/main" val="165086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t>Fluxograma - Simbologia</a:t>
            </a:r>
            <a:endParaRPr dirty="0"/>
          </a:p>
        </p:txBody>
      </p:sp>
      <p:sp>
        <p:nvSpPr>
          <p:cNvPr id="302" name="Google Shape;302;p33"/>
          <p:cNvSpPr txBox="1"/>
          <p:nvPr/>
        </p:nvSpPr>
        <p:spPr>
          <a:xfrm>
            <a:off x="71559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grpSp>
        <p:nvGrpSpPr>
          <p:cNvPr id="4" name="Agrupar 3">
            <a:extLst>
              <a:ext uri="{FF2B5EF4-FFF2-40B4-BE49-F238E27FC236}">
                <a16:creationId xmlns:a16="http://schemas.microsoft.com/office/drawing/2014/main" id="{B5388786-E70F-7C76-9B2C-30B48FF30AF2}"/>
              </a:ext>
            </a:extLst>
          </p:cNvPr>
          <p:cNvGrpSpPr/>
          <p:nvPr/>
        </p:nvGrpSpPr>
        <p:grpSpPr>
          <a:xfrm>
            <a:off x="919769" y="1582300"/>
            <a:ext cx="7826784" cy="1325484"/>
            <a:chOff x="1719340" y="2229414"/>
            <a:chExt cx="9074026" cy="1325484"/>
          </a:xfrm>
        </p:grpSpPr>
        <p:sp>
          <p:nvSpPr>
            <p:cNvPr id="5" name="Fluxograma: Terminação 4">
              <a:extLst>
                <a:ext uri="{FF2B5EF4-FFF2-40B4-BE49-F238E27FC236}">
                  <a16:creationId xmlns:a16="http://schemas.microsoft.com/office/drawing/2014/main" id="{A9C40011-F4E4-BF3F-F8DD-15285A6789F7}"/>
                </a:ext>
              </a:extLst>
            </p:cNvPr>
            <p:cNvSpPr/>
            <p:nvPr/>
          </p:nvSpPr>
          <p:spPr>
            <a:xfrm>
              <a:off x="1719340" y="2229414"/>
              <a:ext cx="1915801" cy="744536"/>
            </a:xfrm>
            <a:prstGeom prst="flowChartTerminator">
              <a:avLst/>
            </a:prstGeom>
            <a:noFill/>
            <a:ln w="38100" cap="flat" cmpd="sng" algn="ctr">
              <a:solidFill>
                <a:schemeClr val="accent3">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a:solidFill>
                  <a:schemeClr val="accent3">
                    <a:lumMod val="20000"/>
                    <a:lumOff val="80000"/>
                  </a:schemeClr>
                </a:solidFill>
              </a:endParaRPr>
            </a:p>
          </p:txBody>
        </p:sp>
        <p:sp>
          <p:nvSpPr>
            <p:cNvPr id="6" name="CaixaDeTexto 5">
              <a:extLst>
                <a:ext uri="{FF2B5EF4-FFF2-40B4-BE49-F238E27FC236}">
                  <a16:creationId xmlns:a16="http://schemas.microsoft.com/office/drawing/2014/main" id="{AE4197A2-F0E3-7D19-04AC-6A96C2A50278}"/>
                </a:ext>
              </a:extLst>
            </p:cNvPr>
            <p:cNvSpPr txBox="1"/>
            <p:nvPr/>
          </p:nvSpPr>
          <p:spPr>
            <a:xfrm>
              <a:off x="1719340" y="3031678"/>
              <a:ext cx="1949887" cy="523220"/>
            </a:xfrm>
            <a:prstGeom prst="rect">
              <a:avLst/>
            </a:prstGeom>
            <a:noFill/>
          </p:spPr>
          <p:txBody>
            <a:bodyPr wrap="none" rtlCol="0">
              <a:spAutoFit/>
            </a:bodyPr>
            <a:lstStyle/>
            <a:p>
              <a:r>
                <a:rPr lang="pt-BR" sz="2800" b="1" dirty="0">
                  <a:solidFill>
                    <a:schemeClr val="accent3">
                      <a:lumMod val="20000"/>
                      <a:lumOff val="80000"/>
                    </a:schemeClr>
                  </a:solidFill>
                  <a:latin typeface="Quantico" panose="020B0604020202020204" charset="0"/>
                </a:rPr>
                <a:t>Terminal</a:t>
              </a:r>
            </a:p>
          </p:txBody>
        </p:sp>
        <p:sp>
          <p:nvSpPr>
            <p:cNvPr id="7" name="CaixaDeTexto 6">
              <a:extLst>
                <a:ext uri="{FF2B5EF4-FFF2-40B4-BE49-F238E27FC236}">
                  <a16:creationId xmlns:a16="http://schemas.microsoft.com/office/drawing/2014/main" id="{3078EACE-D204-B641-AF87-4FC5CAA5348E}"/>
                </a:ext>
              </a:extLst>
            </p:cNvPr>
            <p:cNvSpPr txBox="1"/>
            <p:nvPr/>
          </p:nvSpPr>
          <p:spPr>
            <a:xfrm>
              <a:off x="4325280" y="2304580"/>
              <a:ext cx="6468086" cy="830997"/>
            </a:xfrm>
            <a:prstGeom prst="rect">
              <a:avLst/>
            </a:prstGeom>
            <a:noFill/>
          </p:spPr>
          <p:txBody>
            <a:bodyPr wrap="square" rtlCol="0">
              <a:spAutoFit/>
            </a:bodyPr>
            <a:lstStyle/>
            <a:p>
              <a:pPr algn="just"/>
              <a:r>
                <a:rPr lang="pt-BR" sz="2400" dirty="0">
                  <a:solidFill>
                    <a:schemeClr val="accent3">
                      <a:lumMod val="20000"/>
                      <a:lumOff val="80000"/>
                    </a:schemeClr>
                  </a:solidFill>
                  <a:latin typeface="Quantico" panose="020B0604020202020204" charset="0"/>
                  <a:cs typeface="Arial" panose="020B0604020202020204" pitchFamily="34" charset="0"/>
                </a:rPr>
                <a:t>Indica o início ou o fim do fluxo de um programa.</a:t>
              </a:r>
            </a:p>
          </p:txBody>
        </p:sp>
      </p:grpSp>
      <p:grpSp>
        <p:nvGrpSpPr>
          <p:cNvPr id="8" name="Agrupar 7">
            <a:extLst>
              <a:ext uri="{FF2B5EF4-FFF2-40B4-BE49-F238E27FC236}">
                <a16:creationId xmlns:a16="http://schemas.microsoft.com/office/drawing/2014/main" id="{43C71050-924F-3DF2-184F-FE34E5BA4BF5}"/>
              </a:ext>
            </a:extLst>
          </p:cNvPr>
          <p:cNvGrpSpPr/>
          <p:nvPr/>
        </p:nvGrpSpPr>
        <p:grpSpPr>
          <a:xfrm>
            <a:off x="1038578" y="2907783"/>
            <a:ext cx="7704000" cy="1200329"/>
            <a:chOff x="2004984" y="4551624"/>
            <a:chExt cx="8307589" cy="1200329"/>
          </a:xfrm>
        </p:grpSpPr>
        <p:grpSp>
          <p:nvGrpSpPr>
            <p:cNvPr id="9" name="Agrupar 8">
              <a:extLst>
                <a:ext uri="{FF2B5EF4-FFF2-40B4-BE49-F238E27FC236}">
                  <a16:creationId xmlns:a16="http://schemas.microsoft.com/office/drawing/2014/main" id="{3812E2FA-F012-6917-D320-531D23C669E9}"/>
                </a:ext>
              </a:extLst>
            </p:cNvPr>
            <p:cNvGrpSpPr/>
            <p:nvPr/>
          </p:nvGrpSpPr>
          <p:grpSpPr>
            <a:xfrm>
              <a:off x="2274303" y="4551624"/>
              <a:ext cx="8038270" cy="1200329"/>
              <a:chOff x="2274303" y="2357443"/>
              <a:chExt cx="8038270" cy="1200329"/>
            </a:xfrm>
          </p:grpSpPr>
          <p:sp>
            <p:nvSpPr>
              <p:cNvPr id="11" name="CaixaDeTexto 10">
                <a:extLst>
                  <a:ext uri="{FF2B5EF4-FFF2-40B4-BE49-F238E27FC236}">
                    <a16:creationId xmlns:a16="http://schemas.microsoft.com/office/drawing/2014/main" id="{6A22EBE0-DB79-B135-7CC0-322F02B900EA}"/>
                  </a:ext>
                </a:extLst>
              </p:cNvPr>
              <p:cNvSpPr txBox="1"/>
              <p:nvPr/>
            </p:nvSpPr>
            <p:spPr>
              <a:xfrm>
                <a:off x="2274303" y="2752442"/>
                <a:ext cx="1049602" cy="523220"/>
              </a:xfrm>
              <a:prstGeom prst="rect">
                <a:avLst/>
              </a:prstGeom>
              <a:noFill/>
            </p:spPr>
            <p:txBody>
              <a:bodyPr wrap="none" rtlCol="0">
                <a:spAutoFit/>
              </a:bodyPr>
              <a:lstStyle/>
              <a:p>
                <a:r>
                  <a:rPr lang="pt-BR" sz="2800" b="1" dirty="0">
                    <a:solidFill>
                      <a:schemeClr val="accent2">
                        <a:lumMod val="40000"/>
                        <a:lumOff val="60000"/>
                      </a:schemeClr>
                    </a:solidFill>
                    <a:latin typeface="Quantico" panose="020B0604020202020204" charset="0"/>
                  </a:rPr>
                  <a:t>Seta</a:t>
                </a:r>
              </a:p>
            </p:txBody>
          </p:sp>
          <p:sp>
            <p:nvSpPr>
              <p:cNvPr id="12" name="CaixaDeTexto 11">
                <a:extLst>
                  <a:ext uri="{FF2B5EF4-FFF2-40B4-BE49-F238E27FC236}">
                    <a16:creationId xmlns:a16="http://schemas.microsoft.com/office/drawing/2014/main" id="{B911D7E6-BE12-069A-A188-E41316E7A70B}"/>
                  </a:ext>
                </a:extLst>
              </p:cNvPr>
              <p:cNvSpPr txBox="1"/>
              <p:nvPr/>
            </p:nvSpPr>
            <p:spPr>
              <a:xfrm>
                <a:off x="4299536" y="2357443"/>
                <a:ext cx="6013037" cy="1200329"/>
              </a:xfrm>
              <a:prstGeom prst="rect">
                <a:avLst/>
              </a:prstGeom>
              <a:noFill/>
            </p:spPr>
            <p:txBody>
              <a:bodyPr wrap="square" rtlCol="0">
                <a:spAutoFit/>
              </a:bodyPr>
              <a:lstStyle/>
              <a:p>
                <a:pPr algn="just"/>
                <a:r>
                  <a:rPr lang="pt-BR" sz="2400" dirty="0">
                    <a:solidFill>
                      <a:schemeClr val="accent2">
                        <a:lumMod val="40000"/>
                        <a:lumOff val="60000"/>
                      </a:schemeClr>
                    </a:solidFill>
                    <a:latin typeface="Quantico" panose="020B0604020202020204" charset="0"/>
                    <a:cs typeface="Arial" panose="020B0604020202020204" pitchFamily="34" charset="0"/>
                  </a:rPr>
                  <a:t>Indica o sentido do fluxo dos dados, serve exclusivamente para ligar os símbolos no diagrama.</a:t>
                </a:r>
              </a:p>
            </p:txBody>
          </p:sp>
        </p:grpSp>
        <p:cxnSp>
          <p:nvCxnSpPr>
            <p:cNvPr id="10" name="Conector de Seta Reta 9">
              <a:extLst>
                <a:ext uri="{FF2B5EF4-FFF2-40B4-BE49-F238E27FC236}">
                  <a16:creationId xmlns:a16="http://schemas.microsoft.com/office/drawing/2014/main" id="{E9084153-75A7-9624-DE26-E283E06FEFAB}"/>
                </a:ext>
              </a:extLst>
            </p:cNvPr>
            <p:cNvCxnSpPr>
              <a:cxnSpLocks/>
            </p:cNvCxnSpPr>
            <p:nvPr/>
          </p:nvCxnSpPr>
          <p:spPr>
            <a:xfrm>
              <a:off x="2004984" y="4865760"/>
              <a:ext cx="1652968" cy="0"/>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04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Podemos usar o símbolo de adição </a:t>
            </a:r>
            <a:r>
              <a:rPr lang="pt-BR" sz="2000" dirty="0">
                <a:solidFill>
                  <a:schemeClr val="accent1"/>
                </a:solidFill>
                <a:latin typeface="Quantico" panose="020B0604020202020204" charset="0"/>
              </a:rPr>
              <a:t>“+”</a:t>
            </a:r>
            <a:r>
              <a:rPr lang="pt-BR" sz="2000" dirty="0">
                <a:solidFill>
                  <a:schemeClr val="tx1"/>
                </a:solidFill>
                <a:latin typeface="Quantico" panose="020B0604020202020204" charset="0"/>
              </a:rPr>
              <a:t> para representar concatenação na função print, e neste caso, temos que converter os valores armazenados nas variáveis do tipo </a:t>
            </a:r>
            <a:r>
              <a:rPr lang="pt-BR" sz="2000" dirty="0" err="1">
                <a:solidFill>
                  <a:schemeClr val="tx1"/>
                </a:solidFill>
                <a:latin typeface="Quantico" panose="020B0604020202020204" charset="0"/>
              </a:rPr>
              <a:t>int</a:t>
            </a:r>
            <a:r>
              <a:rPr lang="pt-BR" sz="2000" dirty="0">
                <a:solidFill>
                  <a:schemeClr val="tx1"/>
                </a:solidFill>
                <a:latin typeface="Quantico" panose="020B0604020202020204" charset="0"/>
              </a:rPr>
              <a:t> e </a:t>
            </a:r>
            <a:r>
              <a:rPr lang="pt-BR" sz="2000" dirty="0" err="1">
                <a:solidFill>
                  <a:schemeClr val="tx1"/>
                </a:solidFill>
                <a:latin typeface="Quantico" panose="020B0604020202020204" charset="0"/>
              </a:rPr>
              <a:t>float</a:t>
            </a:r>
            <a:r>
              <a:rPr lang="pt-BR" sz="2000" dirty="0">
                <a:solidFill>
                  <a:schemeClr val="tx1"/>
                </a:solidFill>
                <a:latin typeface="Quantico" panose="020B0604020202020204" charset="0"/>
              </a:rPr>
              <a:t>, para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a:t>
            </a:r>
          </a:p>
        </p:txBody>
      </p:sp>
      <p:pic>
        <p:nvPicPr>
          <p:cNvPr id="3" name="Imagem 2">
            <a:extLst>
              <a:ext uri="{FF2B5EF4-FFF2-40B4-BE49-F238E27FC236}">
                <a16:creationId xmlns:a16="http://schemas.microsoft.com/office/drawing/2014/main" id="{4CB1E9D3-9252-4053-A392-3AD5704FAAEE}"/>
              </a:ext>
            </a:extLst>
          </p:cNvPr>
          <p:cNvPicPr>
            <a:picLocks noChangeAspect="1"/>
          </p:cNvPicPr>
          <p:nvPr/>
        </p:nvPicPr>
        <p:blipFill>
          <a:blip r:embed="rId3"/>
          <a:stretch>
            <a:fillRect/>
          </a:stretch>
        </p:blipFill>
        <p:spPr>
          <a:xfrm>
            <a:off x="987760" y="2968359"/>
            <a:ext cx="6305550" cy="1009650"/>
          </a:xfrm>
          <a:prstGeom prst="rect">
            <a:avLst/>
          </a:prstGeom>
        </p:spPr>
      </p:pic>
      <p:pic>
        <p:nvPicPr>
          <p:cNvPr id="4" name="Imagem 3">
            <a:extLst>
              <a:ext uri="{FF2B5EF4-FFF2-40B4-BE49-F238E27FC236}">
                <a16:creationId xmlns:a16="http://schemas.microsoft.com/office/drawing/2014/main" id="{0DA87BDA-FC6B-44CA-A0A7-B9FB878736DE}"/>
              </a:ext>
            </a:extLst>
          </p:cNvPr>
          <p:cNvPicPr>
            <a:picLocks noChangeAspect="1"/>
          </p:cNvPicPr>
          <p:nvPr/>
        </p:nvPicPr>
        <p:blipFill>
          <a:blip r:embed="rId4"/>
          <a:stretch>
            <a:fillRect/>
          </a:stretch>
        </p:blipFill>
        <p:spPr>
          <a:xfrm>
            <a:off x="5214408" y="4180532"/>
            <a:ext cx="3505200" cy="342900"/>
          </a:xfrm>
          <a:prstGeom prst="rect">
            <a:avLst/>
          </a:prstGeom>
        </p:spPr>
      </p:pic>
    </p:spTree>
    <p:extLst>
      <p:ext uri="{BB962C8B-B14F-4D97-AF65-F5344CB8AC3E}">
        <p14:creationId xmlns:p14="http://schemas.microsoft.com/office/powerpoint/2010/main" val="19378562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buNone/>
            </a:pPr>
            <a:r>
              <a:rPr lang="pt-BR" sz="2000" dirty="0">
                <a:solidFill>
                  <a:schemeClr val="tx1"/>
                </a:solidFill>
                <a:latin typeface="Quantico" panose="020B0604020202020204" charset="0"/>
              </a:rPr>
              <a:t>Uma outra forma que também podemos utilizar, é armazenar uma mensagem em uma variável e depois exibir apenas a variável usando print, ao invés de montar toda a mensagem direto na linha da instrução print. </a:t>
            </a:r>
          </a:p>
          <a:p>
            <a:pPr marL="152400" indent="0" algn="just">
              <a:buNone/>
            </a:pPr>
            <a:r>
              <a:rPr lang="pt-BR" sz="2000" dirty="0">
                <a:solidFill>
                  <a:schemeClr val="accent1"/>
                </a:solidFill>
                <a:latin typeface="Quantico" panose="020B0604020202020204" charset="0"/>
              </a:rPr>
              <a:t>Observação: </a:t>
            </a:r>
            <a:r>
              <a:rPr lang="pt-BR" sz="2000" dirty="0">
                <a:solidFill>
                  <a:schemeClr val="tx1"/>
                </a:solidFill>
                <a:latin typeface="Quantico" panose="020B0604020202020204" charset="0"/>
              </a:rPr>
              <a:t>Neste caso, devemos usar aspas simples e converter as variáveis para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a:t>
            </a:r>
          </a:p>
          <a:p>
            <a:pPr marL="152400" indent="0" algn="just">
              <a:buNone/>
            </a:pPr>
            <a:endParaRPr lang="pt-BR" sz="2000" dirty="0">
              <a:solidFill>
                <a:schemeClr val="tx1"/>
              </a:solidFill>
              <a:latin typeface="Quantico" panose="020B0604020202020204" charset="0"/>
            </a:endParaRPr>
          </a:p>
        </p:txBody>
      </p:sp>
      <p:pic>
        <p:nvPicPr>
          <p:cNvPr id="2" name="Imagem 1">
            <a:extLst>
              <a:ext uri="{FF2B5EF4-FFF2-40B4-BE49-F238E27FC236}">
                <a16:creationId xmlns:a16="http://schemas.microsoft.com/office/drawing/2014/main" id="{430B03A6-FEAE-47FA-AA6C-1460EA28E5D4}"/>
              </a:ext>
            </a:extLst>
          </p:cNvPr>
          <p:cNvPicPr>
            <a:picLocks noChangeAspect="1"/>
          </p:cNvPicPr>
          <p:nvPr/>
        </p:nvPicPr>
        <p:blipFill>
          <a:blip r:embed="rId3"/>
          <a:stretch>
            <a:fillRect/>
          </a:stretch>
        </p:blipFill>
        <p:spPr>
          <a:xfrm>
            <a:off x="913871" y="2940842"/>
            <a:ext cx="6638925" cy="1362075"/>
          </a:xfrm>
          <a:prstGeom prst="rect">
            <a:avLst/>
          </a:prstGeom>
        </p:spPr>
      </p:pic>
      <p:pic>
        <p:nvPicPr>
          <p:cNvPr id="3" name="Imagem 2">
            <a:extLst>
              <a:ext uri="{FF2B5EF4-FFF2-40B4-BE49-F238E27FC236}">
                <a16:creationId xmlns:a16="http://schemas.microsoft.com/office/drawing/2014/main" id="{F41B55F0-F0EA-45B1-9A9C-CB6320426FB1}"/>
              </a:ext>
            </a:extLst>
          </p:cNvPr>
          <p:cNvPicPr>
            <a:picLocks noChangeAspect="1"/>
          </p:cNvPicPr>
          <p:nvPr/>
        </p:nvPicPr>
        <p:blipFill>
          <a:blip r:embed="rId4"/>
          <a:stretch>
            <a:fillRect/>
          </a:stretch>
        </p:blipFill>
        <p:spPr>
          <a:xfrm>
            <a:off x="5031318" y="4204758"/>
            <a:ext cx="3619500" cy="323850"/>
          </a:xfrm>
          <a:prstGeom prst="rect">
            <a:avLst/>
          </a:prstGeom>
        </p:spPr>
      </p:pic>
    </p:spTree>
    <p:extLst>
      <p:ext uri="{BB962C8B-B14F-4D97-AF65-F5344CB8AC3E}">
        <p14:creationId xmlns:p14="http://schemas.microsoft.com/office/powerpoint/2010/main" val="3166092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Da mesma forma como em algumas outras linguagens, podemos utilizar identificadores para representar os tipos de dados armazenados nas variáveis, que devem ser exibidos na tela.</a:t>
            </a:r>
          </a:p>
        </p:txBody>
      </p:sp>
      <p:graphicFrame>
        <p:nvGraphicFramePr>
          <p:cNvPr id="2" name="Tabela 1">
            <a:extLst>
              <a:ext uri="{FF2B5EF4-FFF2-40B4-BE49-F238E27FC236}">
                <a16:creationId xmlns:a16="http://schemas.microsoft.com/office/drawing/2014/main" id="{DD18C0BF-D322-4C2C-B09B-DC539C2285B7}"/>
              </a:ext>
            </a:extLst>
          </p:cNvPr>
          <p:cNvGraphicFramePr>
            <a:graphicFrameLocks noGrp="1"/>
          </p:cNvGraphicFramePr>
          <p:nvPr/>
        </p:nvGraphicFramePr>
        <p:xfrm>
          <a:off x="3394075" y="2269597"/>
          <a:ext cx="4826000" cy="2213610"/>
        </p:xfrm>
        <a:graphic>
          <a:graphicData uri="http://schemas.openxmlformats.org/drawingml/2006/table">
            <a:tbl>
              <a:tblPr>
                <a:tableStyleId>{5940675A-B579-460E-94D1-54222C63F5DA}</a:tableStyleId>
              </a:tblPr>
              <a:tblGrid>
                <a:gridCol w="609199">
                  <a:extLst>
                    <a:ext uri="{9D8B030D-6E8A-4147-A177-3AD203B41FA5}">
                      <a16:colId xmlns:a16="http://schemas.microsoft.com/office/drawing/2014/main" val="1426664954"/>
                    </a:ext>
                  </a:extLst>
                </a:gridCol>
                <a:gridCol w="980430">
                  <a:extLst>
                    <a:ext uri="{9D8B030D-6E8A-4147-A177-3AD203B41FA5}">
                      <a16:colId xmlns:a16="http://schemas.microsoft.com/office/drawing/2014/main" val="4270856896"/>
                    </a:ext>
                  </a:extLst>
                </a:gridCol>
                <a:gridCol w="3236371">
                  <a:extLst>
                    <a:ext uri="{9D8B030D-6E8A-4147-A177-3AD203B41FA5}">
                      <a16:colId xmlns:a16="http://schemas.microsoft.com/office/drawing/2014/main" val="816816316"/>
                    </a:ext>
                  </a:extLst>
                </a:gridCol>
              </a:tblGrid>
              <a:tr h="190500">
                <a:tc>
                  <a:txBody>
                    <a:bodyPr/>
                    <a:lstStyle/>
                    <a:p>
                      <a:pPr algn="ctr" fontAlgn="b"/>
                      <a:r>
                        <a:rPr lang="pt-BR" sz="1100" b="1" u="none" strike="noStrike">
                          <a:solidFill>
                            <a:schemeClr val="accent1"/>
                          </a:solidFill>
                          <a:effectLst>
                            <a:outerShdw blurRad="38100" dist="38100" dir="2700000" algn="tl">
                              <a:srgbClr val="000000">
                                <a:alpha val="43137"/>
                              </a:srgbClr>
                            </a:outerShdw>
                          </a:effectLst>
                        </a:rPr>
                        <a:t>Máscara</a:t>
                      </a:r>
                      <a:endParaRPr lang="pt-BR" sz="1100" b="1" i="0" u="none" strike="noStrike">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tc>
                <a:tc>
                  <a:txBody>
                    <a:bodyPr/>
                    <a:lstStyle/>
                    <a:p>
                      <a:pPr algn="ctr" fontAlgn="b"/>
                      <a:r>
                        <a:rPr lang="pt-BR" sz="1100" b="1" u="none" strike="noStrike">
                          <a:solidFill>
                            <a:schemeClr val="accent1"/>
                          </a:solidFill>
                          <a:effectLst>
                            <a:outerShdw blurRad="38100" dist="38100" dir="2700000" algn="tl">
                              <a:srgbClr val="000000">
                                <a:alpha val="43137"/>
                              </a:srgbClr>
                            </a:outerShdw>
                          </a:effectLst>
                        </a:rPr>
                        <a:t>Tipo de dado</a:t>
                      </a:r>
                      <a:endParaRPr lang="pt-BR" sz="1100" b="1" i="0" u="none" strike="noStrike">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tc>
                <a:tc>
                  <a:txBody>
                    <a:bodyPr/>
                    <a:lstStyle/>
                    <a:p>
                      <a:pPr algn="ctr" fontAlgn="b"/>
                      <a:r>
                        <a:rPr lang="pt-BR" sz="1100" b="1" u="none" strike="noStrike" dirty="0">
                          <a:solidFill>
                            <a:schemeClr val="accent1"/>
                          </a:solidFill>
                          <a:effectLst>
                            <a:outerShdw blurRad="38100" dist="38100" dir="2700000" algn="tl">
                              <a:srgbClr val="000000">
                                <a:alpha val="43137"/>
                              </a:srgbClr>
                            </a:outerShdw>
                          </a:effectLst>
                        </a:rPr>
                        <a:t>Descrição</a:t>
                      </a:r>
                      <a:endParaRPr lang="pt-BR" sz="1100" b="1" i="0" u="none" strike="noStrike" dirty="0">
                        <a:solidFill>
                          <a:schemeClr val="accent1"/>
                        </a:solidFill>
                        <a:effectLst>
                          <a:outerShdw blurRad="38100" dist="38100" dir="2700000" algn="tl">
                            <a:srgbClr val="000000">
                              <a:alpha val="43137"/>
                            </a:srgbClr>
                          </a:outerShdw>
                        </a:effectLst>
                        <a:latin typeface="Calibri" panose="020F0502020204030204" pitchFamily="34" charset="0"/>
                      </a:endParaRPr>
                    </a:p>
                  </a:txBody>
                  <a:tcPr marL="9525" marR="9525" marT="9525" marB="0" anchor="b"/>
                </a:tc>
                <a:extLst>
                  <a:ext uri="{0D108BD9-81ED-4DB2-BD59-A6C34878D82A}">
                    <a16:rowId xmlns:a16="http://schemas.microsoft.com/office/drawing/2014/main" val="2426477741"/>
                  </a:ext>
                </a:extLst>
              </a:tr>
              <a:tr h="190500">
                <a:tc>
                  <a:txBody>
                    <a:bodyPr/>
                    <a:lstStyle/>
                    <a:p>
                      <a:pPr algn="ctr" fontAlgn="b"/>
                      <a:r>
                        <a:rPr lang="pt-BR" sz="1100" u="none" strike="noStrike">
                          <a:solidFill>
                            <a:schemeClr val="accent1"/>
                          </a:solidFill>
                          <a:effectLst/>
                        </a:rPr>
                        <a:t>%d ou %i</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int</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número inteiro</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2289849"/>
                  </a:ext>
                </a:extLst>
              </a:tr>
              <a:tr h="190500">
                <a:tc>
                  <a:txBody>
                    <a:bodyPr/>
                    <a:lstStyle/>
                    <a:p>
                      <a:pPr algn="ctr" fontAlgn="b"/>
                      <a:r>
                        <a:rPr lang="pt-BR" sz="1100" u="none" strike="noStrike">
                          <a:solidFill>
                            <a:schemeClr val="accent1"/>
                          </a:solidFill>
                          <a:effectLst/>
                        </a:rPr>
                        <a:t>%c</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char</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caractere</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84350046"/>
                  </a:ext>
                </a:extLst>
              </a:tr>
              <a:tr h="190500">
                <a:tc>
                  <a:txBody>
                    <a:bodyPr/>
                    <a:lstStyle/>
                    <a:p>
                      <a:pPr algn="ctr" fontAlgn="b"/>
                      <a:r>
                        <a:rPr lang="pt-BR" sz="1100" u="none" strike="noStrike">
                          <a:solidFill>
                            <a:schemeClr val="accent1"/>
                          </a:solidFill>
                          <a:effectLst/>
                        </a:rPr>
                        <a:t>%f</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float ou double</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número decimal</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3218235"/>
                  </a:ext>
                </a:extLst>
              </a:tr>
              <a:tr h="190500">
                <a:tc>
                  <a:txBody>
                    <a:bodyPr/>
                    <a:lstStyle/>
                    <a:p>
                      <a:pPr algn="ctr" fontAlgn="b"/>
                      <a:r>
                        <a:rPr lang="pt-BR" sz="1100" u="none" strike="noStrike">
                          <a:solidFill>
                            <a:schemeClr val="accent1"/>
                          </a:solidFill>
                          <a:effectLst/>
                        </a:rPr>
                        <a:t>%ld</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long int</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número inteiro longo</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3619424"/>
                  </a:ext>
                </a:extLst>
              </a:tr>
              <a:tr h="190500">
                <a:tc>
                  <a:txBody>
                    <a:bodyPr/>
                    <a:lstStyle/>
                    <a:p>
                      <a:pPr algn="ctr" fontAlgn="b"/>
                      <a:r>
                        <a:rPr lang="pt-BR" sz="1100" u="none" strike="noStrike">
                          <a:solidFill>
                            <a:schemeClr val="accent1"/>
                          </a:solidFill>
                          <a:effectLst/>
                        </a:rPr>
                        <a:t>%e ou %E</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float ou double</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número exponencial</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3215767"/>
                  </a:ext>
                </a:extLst>
              </a:tr>
              <a:tr h="190500">
                <a:tc>
                  <a:txBody>
                    <a:bodyPr/>
                    <a:lstStyle/>
                    <a:p>
                      <a:pPr algn="ctr" fontAlgn="b"/>
                      <a:r>
                        <a:rPr lang="pt-BR" sz="1100" u="none" strike="noStrike">
                          <a:solidFill>
                            <a:schemeClr val="accent1"/>
                          </a:solidFill>
                          <a:effectLst/>
                        </a:rPr>
                        <a:t>%o</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int</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dirty="0">
                          <a:solidFill>
                            <a:schemeClr val="accent1"/>
                          </a:solidFill>
                          <a:effectLst/>
                        </a:rPr>
                        <a:t>mostra  um número inteiro em formato octal</a:t>
                      </a:r>
                      <a:endParaRPr lang="pt-BR" sz="1100" b="0" i="0" u="none" strike="noStrike" dirty="0">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55455"/>
                  </a:ext>
                </a:extLst>
              </a:tr>
              <a:tr h="190500">
                <a:tc>
                  <a:txBody>
                    <a:bodyPr/>
                    <a:lstStyle/>
                    <a:p>
                      <a:pPr algn="ctr" fontAlgn="b"/>
                      <a:r>
                        <a:rPr lang="pt-BR" sz="1100" u="none" strike="noStrike">
                          <a:solidFill>
                            <a:schemeClr val="accent1"/>
                          </a:solidFill>
                          <a:effectLst/>
                        </a:rPr>
                        <a:t>%x ou %X</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int</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 número inteiro em formato hexadecimal</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7260750"/>
                  </a:ext>
                </a:extLst>
              </a:tr>
              <a:tr h="190500">
                <a:tc>
                  <a:txBody>
                    <a:bodyPr/>
                    <a:lstStyle/>
                    <a:p>
                      <a:pPr algn="ctr" fontAlgn="b"/>
                      <a:r>
                        <a:rPr lang="pt-BR" sz="1100" u="none" strike="noStrike">
                          <a:solidFill>
                            <a:schemeClr val="accent1"/>
                          </a:solidFill>
                          <a:effectLst/>
                        </a:rPr>
                        <a:t>%s</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char</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mostra uma cadeia de caracteres (string)</a:t>
                      </a:r>
                      <a:endParaRPr lang="pt-BR" sz="1100" b="0" i="0" u="none" strike="noStrike">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0202398"/>
                  </a:ext>
                </a:extLst>
              </a:tr>
              <a:tr h="190500">
                <a:tc>
                  <a:txBody>
                    <a:bodyPr/>
                    <a:lstStyle/>
                    <a:p>
                      <a:pPr algn="ctr" fontAlgn="b"/>
                      <a:r>
                        <a:rPr lang="pt-BR" sz="1100" u="none" strike="noStrike">
                          <a:solidFill>
                            <a:schemeClr val="accent1"/>
                          </a:solidFill>
                          <a:effectLst/>
                        </a:rPr>
                        <a:t>%r</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a:solidFill>
                            <a:schemeClr val="accent1"/>
                          </a:solidFill>
                          <a:effectLst/>
                        </a:rPr>
                        <a:t>boolean</a:t>
                      </a:r>
                      <a:endParaRPr lang="pt-BR" sz="1100" b="0" i="0" u="none" strike="noStrike">
                        <a:solidFill>
                          <a:schemeClr val="accent1"/>
                        </a:solidFill>
                        <a:effectLst/>
                        <a:latin typeface="Calibri" panose="020F0502020204030204" pitchFamily="34" charset="0"/>
                      </a:endParaRPr>
                    </a:p>
                  </a:txBody>
                  <a:tcPr marL="9525" marR="9525" marT="9525" marB="0" anchor="b"/>
                </a:tc>
                <a:tc>
                  <a:txBody>
                    <a:bodyPr/>
                    <a:lstStyle/>
                    <a:p>
                      <a:pPr algn="ctr" fontAlgn="b"/>
                      <a:r>
                        <a:rPr lang="pt-BR" sz="1100" u="none" strike="noStrike" dirty="0">
                          <a:solidFill>
                            <a:schemeClr val="accent1"/>
                          </a:solidFill>
                          <a:effectLst/>
                        </a:rPr>
                        <a:t>mostra </a:t>
                      </a:r>
                      <a:r>
                        <a:rPr lang="pt-BR" sz="1100" u="none" strike="noStrike" dirty="0" err="1">
                          <a:solidFill>
                            <a:schemeClr val="accent1"/>
                          </a:solidFill>
                          <a:effectLst/>
                        </a:rPr>
                        <a:t>true</a:t>
                      </a:r>
                      <a:r>
                        <a:rPr lang="pt-BR" sz="1100" u="none" strike="noStrike" dirty="0">
                          <a:solidFill>
                            <a:schemeClr val="accent1"/>
                          </a:solidFill>
                          <a:effectLst/>
                        </a:rPr>
                        <a:t> ou false</a:t>
                      </a:r>
                      <a:endParaRPr lang="pt-BR" sz="1100" b="0" i="0" u="none" strike="noStrike" dirty="0">
                        <a:solidFill>
                          <a:schemeClr val="accent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7437530"/>
                  </a:ext>
                </a:extLst>
              </a:tr>
            </a:tbl>
          </a:graphicData>
        </a:graphic>
      </p:graphicFrame>
    </p:spTree>
    <p:extLst>
      <p:ext uri="{BB962C8B-B14F-4D97-AF65-F5344CB8AC3E}">
        <p14:creationId xmlns:p14="http://schemas.microsoft.com/office/powerpoint/2010/main" val="1378328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Neste exemplo temos alguns valores atribuídos em variáveis, e para a exibição, estamos utilizando as máscaras de formatação, relacionadas respectivamente com os tipos de dados de cada variável.</a:t>
            </a:r>
          </a:p>
        </p:txBody>
      </p:sp>
      <p:pic>
        <p:nvPicPr>
          <p:cNvPr id="3" name="Imagem 2">
            <a:extLst>
              <a:ext uri="{FF2B5EF4-FFF2-40B4-BE49-F238E27FC236}">
                <a16:creationId xmlns:a16="http://schemas.microsoft.com/office/drawing/2014/main" id="{3440C7EF-FA15-41AE-9670-AE2FE61029D8}"/>
              </a:ext>
            </a:extLst>
          </p:cNvPr>
          <p:cNvPicPr>
            <a:picLocks noChangeAspect="1"/>
          </p:cNvPicPr>
          <p:nvPr/>
        </p:nvPicPr>
        <p:blipFill>
          <a:blip r:embed="rId3"/>
          <a:stretch>
            <a:fillRect/>
          </a:stretch>
        </p:blipFill>
        <p:spPr>
          <a:xfrm>
            <a:off x="976312" y="2819929"/>
            <a:ext cx="3228975" cy="1704975"/>
          </a:xfrm>
          <a:prstGeom prst="rect">
            <a:avLst/>
          </a:prstGeom>
        </p:spPr>
      </p:pic>
      <p:pic>
        <p:nvPicPr>
          <p:cNvPr id="4" name="Imagem 3">
            <a:extLst>
              <a:ext uri="{FF2B5EF4-FFF2-40B4-BE49-F238E27FC236}">
                <a16:creationId xmlns:a16="http://schemas.microsoft.com/office/drawing/2014/main" id="{BA92FF82-FE15-45E1-9A9A-8738403E2B92}"/>
              </a:ext>
            </a:extLst>
          </p:cNvPr>
          <p:cNvPicPr>
            <a:picLocks noChangeAspect="1"/>
          </p:cNvPicPr>
          <p:nvPr/>
        </p:nvPicPr>
        <p:blipFill>
          <a:blip r:embed="rId4"/>
          <a:stretch>
            <a:fillRect/>
          </a:stretch>
        </p:blipFill>
        <p:spPr>
          <a:xfrm>
            <a:off x="5098520" y="3272366"/>
            <a:ext cx="2947655" cy="1081236"/>
          </a:xfrm>
          <a:prstGeom prst="rect">
            <a:avLst/>
          </a:prstGeom>
        </p:spPr>
      </p:pic>
    </p:spTree>
    <p:extLst>
      <p:ext uri="{BB962C8B-B14F-4D97-AF65-F5344CB8AC3E}">
        <p14:creationId xmlns:p14="http://schemas.microsoft.com/office/powerpoint/2010/main" val="40127314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No próximo exemplo, temos alguns valores atribuídos em variáveis, e para a exibição, estamos utilizando as máscaras de formatação com mais de uma variável em cada print.</a:t>
            </a:r>
          </a:p>
        </p:txBody>
      </p:sp>
      <p:pic>
        <p:nvPicPr>
          <p:cNvPr id="5" name="Imagem 4">
            <a:extLst>
              <a:ext uri="{FF2B5EF4-FFF2-40B4-BE49-F238E27FC236}">
                <a16:creationId xmlns:a16="http://schemas.microsoft.com/office/drawing/2014/main" id="{673A31A3-5983-48EC-8A27-B08DBA0AA196}"/>
              </a:ext>
            </a:extLst>
          </p:cNvPr>
          <p:cNvPicPr>
            <a:picLocks noChangeAspect="1"/>
          </p:cNvPicPr>
          <p:nvPr/>
        </p:nvPicPr>
        <p:blipFill>
          <a:blip r:embed="rId3"/>
          <a:stretch>
            <a:fillRect/>
          </a:stretch>
        </p:blipFill>
        <p:spPr>
          <a:xfrm>
            <a:off x="913341" y="2404267"/>
            <a:ext cx="5657850" cy="1790700"/>
          </a:xfrm>
          <a:prstGeom prst="rect">
            <a:avLst/>
          </a:prstGeom>
        </p:spPr>
      </p:pic>
      <p:pic>
        <p:nvPicPr>
          <p:cNvPr id="6" name="Imagem 5">
            <a:extLst>
              <a:ext uri="{FF2B5EF4-FFF2-40B4-BE49-F238E27FC236}">
                <a16:creationId xmlns:a16="http://schemas.microsoft.com/office/drawing/2014/main" id="{119EAC52-CEC3-4AB5-B1EA-6420BC7E3697}"/>
              </a:ext>
            </a:extLst>
          </p:cNvPr>
          <p:cNvPicPr>
            <a:picLocks noChangeAspect="1"/>
          </p:cNvPicPr>
          <p:nvPr/>
        </p:nvPicPr>
        <p:blipFill>
          <a:blip r:embed="rId4"/>
          <a:stretch>
            <a:fillRect/>
          </a:stretch>
        </p:blipFill>
        <p:spPr>
          <a:xfrm>
            <a:off x="4337775" y="2404267"/>
            <a:ext cx="4086225" cy="809625"/>
          </a:xfrm>
          <a:prstGeom prst="rect">
            <a:avLst/>
          </a:prstGeom>
        </p:spPr>
      </p:pic>
    </p:spTree>
    <p:extLst>
      <p:ext uri="{BB962C8B-B14F-4D97-AF65-F5344CB8AC3E}">
        <p14:creationId xmlns:p14="http://schemas.microsoft.com/office/powerpoint/2010/main" val="3470047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Para que possamos realizar interação com o usuário no terminal, ou seja, tornar o programa dinâmico, vamos trabalhar com uma função chamada </a:t>
            </a:r>
            <a:r>
              <a:rPr lang="pt-BR" sz="2000" dirty="0">
                <a:solidFill>
                  <a:schemeClr val="accent1"/>
                </a:solidFill>
                <a:latin typeface="Quantico" panose="020B0604020202020204" charset="0"/>
              </a:rPr>
              <a:t>input</a:t>
            </a:r>
            <a:r>
              <a:rPr lang="pt-BR" sz="2000" dirty="0">
                <a:solidFill>
                  <a:schemeClr val="tx1"/>
                </a:solidFill>
                <a:latin typeface="Quantico" panose="020B0604020202020204" charset="0"/>
              </a:rPr>
              <a:t>. A função input serve para capturar informação digitadas pelo usuário.</a:t>
            </a:r>
          </a:p>
          <a:p>
            <a:pPr marL="152400" indent="0" algn="just">
              <a:lnSpc>
                <a:spcPct val="150000"/>
              </a:lnSpc>
              <a:buNone/>
            </a:pPr>
            <a:endParaRPr lang="pt-BR" sz="2000" dirty="0">
              <a:solidFill>
                <a:schemeClr val="tx1"/>
              </a:solidFill>
              <a:latin typeface="Quantico" panose="020B0604020202020204" charset="0"/>
            </a:endParaRPr>
          </a:p>
        </p:txBody>
      </p:sp>
      <p:pic>
        <p:nvPicPr>
          <p:cNvPr id="2" name="Imagem 1">
            <a:extLst>
              <a:ext uri="{FF2B5EF4-FFF2-40B4-BE49-F238E27FC236}">
                <a16:creationId xmlns:a16="http://schemas.microsoft.com/office/drawing/2014/main" id="{9B139F83-15C3-4E10-8B41-963775376BFA}"/>
              </a:ext>
            </a:extLst>
          </p:cNvPr>
          <p:cNvPicPr>
            <a:picLocks noChangeAspect="1"/>
          </p:cNvPicPr>
          <p:nvPr/>
        </p:nvPicPr>
        <p:blipFill>
          <a:blip r:embed="rId3"/>
          <a:stretch>
            <a:fillRect/>
          </a:stretch>
        </p:blipFill>
        <p:spPr>
          <a:xfrm>
            <a:off x="2562225" y="3162416"/>
            <a:ext cx="4019550" cy="781050"/>
          </a:xfrm>
          <a:prstGeom prst="rect">
            <a:avLst/>
          </a:prstGeom>
        </p:spPr>
      </p:pic>
    </p:spTree>
    <p:extLst>
      <p:ext uri="{BB962C8B-B14F-4D97-AF65-F5344CB8AC3E}">
        <p14:creationId xmlns:p14="http://schemas.microsoft.com/office/powerpoint/2010/main" val="18148882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Neste exemplo, ao ser executado o programa, aparecerá a mensagem solicitando para que seja digitado o nome do curso, onde o </a:t>
            </a:r>
            <a:r>
              <a:rPr lang="pt-BR" sz="2000" dirty="0" err="1">
                <a:solidFill>
                  <a:schemeClr val="tx1"/>
                </a:solidFill>
                <a:latin typeface="Quantico" panose="020B0604020202020204" charset="0"/>
              </a:rPr>
              <a:t>prompt</a:t>
            </a:r>
            <a:r>
              <a:rPr lang="pt-BR" sz="2000" dirty="0">
                <a:solidFill>
                  <a:schemeClr val="tx1"/>
                </a:solidFill>
                <a:latin typeface="Quantico" panose="020B0604020202020204" charset="0"/>
              </a:rPr>
              <a:t> ficará piscando, aguardando com que o usuário digite alguma informação. Após digitar e pressionar </a:t>
            </a:r>
            <a:r>
              <a:rPr lang="pt-BR" sz="2000" dirty="0" err="1">
                <a:solidFill>
                  <a:schemeClr val="accent1"/>
                </a:solidFill>
                <a:latin typeface="Quantico" panose="020B0604020202020204" charset="0"/>
              </a:rPr>
              <a:t>enter</a:t>
            </a:r>
            <a:r>
              <a:rPr lang="pt-BR" sz="2000" dirty="0">
                <a:solidFill>
                  <a:schemeClr val="tx1"/>
                </a:solidFill>
                <a:latin typeface="Quantico" panose="020B0604020202020204" charset="0"/>
              </a:rPr>
              <a:t>, será exibido o valor digitado pelo usuário, que foi armazenado na variável </a:t>
            </a:r>
            <a:r>
              <a:rPr lang="pt-BR" sz="2000" dirty="0">
                <a:solidFill>
                  <a:schemeClr val="accent1"/>
                </a:solidFill>
                <a:latin typeface="Quantico" panose="020B0604020202020204" charset="0"/>
              </a:rPr>
              <a:t>curso</a:t>
            </a:r>
            <a:r>
              <a:rPr lang="pt-BR" sz="2000" dirty="0">
                <a:solidFill>
                  <a:schemeClr val="tx1"/>
                </a:solidFill>
                <a:latin typeface="Quantico" panose="020B0604020202020204" charset="0"/>
              </a:rPr>
              <a:t>.</a:t>
            </a:r>
          </a:p>
          <a:p>
            <a:pPr marL="152400" indent="0" algn="just">
              <a:lnSpc>
                <a:spcPct val="150000"/>
              </a:lnSpc>
              <a:buNone/>
            </a:pPr>
            <a:endParaRPr lang="pt-BR" sz="2000" dirty="0">
              <a:solidFill>
                <a:schemeClr val="tx1"/>
              </a:solidFill>
              <a:latin typeface="Quantico" panose="020B0604020202020204" charset="0"/>
            </a:endParaRPr>
          </a:p>
        </p:txBody>
      </p:sp>
      <p:pic>
        <p:nvPicPr>
          <p:cNvPr id="2" name="Imagem 1">
            <a:extLst>
              <a:ext uri="{FF2B5EF4-FFF2-40B4-BE49-F238E27FC236}">
                <a16:creationId xmlns:a16="http://schemas.microsoft.com/office/drawing/2014/main" id="{85C321F6-D09D-44B7-8AB8-AC95008F44FE}"/>
              </a:ext>
            </a:extLst>
          </p:cNvPr>
          <p:cNvPicPr>
            <a:picLocks noChangeAspect="1"/>
          </p:cNvPicPr>
          <p:nvPr/>
        </p:nvPicPr>
        <p:blipFill>
          <a:blip r:embed="rId3"/>
          <a:stretch>
            <a:fillRect/>
          </a:stretch>
        </p:blipFill>
        <p:spPr>
          <a:xfrm>
            <a:off x="2007824" y="3803384"/>
            <a:ext cx="4924425" cy="476250"/>
          </a:xfrm>
          <a:prstGeom prst="rect">
            <a:avLst/>
          </a:prstGeom>
        </p:spPr>
      </p:pic>
    </p:spTree>
    <p:extLst>
      <p:ext uri="{BB962C8B-B14F-4D97-AF65-F5344CB8AC3E}">
        <p14:creationId xmlns:p14="http://schemas.microsoft.com/office/powerpoint/2010/main" val="1325411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Toda informação capturada na entrada de dados com input, será considerada como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ou seja, caso seja necessário realizar algum cálculo, teremos que converter em algum tipo numérico para efetivar a operação.</a:t>
            </a:r>
          </a:p>
        </p:txBody>
      </p:sp>
      <p:pic>
        <p:nvPicPr>
          <p:cNvPr id="2" name="Imagem 1">
            <a:extLst>
              <a:ext uri="{FF2B5EF4-FFF2-40B4-BE49-F238E27FC236}">
                <a16:creationId xmlns:a16="http://schemas.microsoft.com/office/drawing/2014/main" id="{591DE271-F90B-4B2C-A9E8-6B1C1DCFE8B2}"/>
              </a:ext>
            </a:extLst>
          </p:cNvPr>
          <p:cNvPicPr>
            <a:picLocks noChangeAspect="1"/>
          </p:cNvPicPr>
          <p:nvPr/>
        </p:nvPicPr>
        <p:blipFill>
          <a:blip r:embed="rId3"/>
          <a:stretch>
            <a:fillRect/>
          </a:stretch>
        </p:blipFill>
        <p:spPr>
          <a:xfrm>
            <a:off x="928687" y="2837920"/>
            <a:ext cx="7286625" cy="1533525"/>
          </a:xfrm>
          <a:prstGeom prst="rect">
            <a:avLst/>
          </a:prstGeom>
        </p:spPr>
      </p:pic>
      <p:pic>
        <p:nvPicPr>
          <p:cNvPr id="3" name="Imagem 2">
            <a:extLst>
              <a:ext uri="{FF2B5EF4-FFF2-40B4-BE49-F238E27FC236}">
                <a16:creationId xmlns:a16="http://schemas.microsoft.com/office/drawing/2014/main" id="{19B39201-2A56-4FDA-B60A-5938489797A6}"/>
              </a:ext>
            </a:extLst>
          </p:cNvPr>
          <p:cNvPicPr>
            <a:picLocks noChangeAspect="1"/>
          </p:cNvPicPr>
          <p:nvPr/>
        </p:nvPicPr>
        <p:blipFill>
          <a:blip r:embed="rId4"/>
          <a:stretch>
            <a:fillRect/>
          </a:stretch>
        </p:blipFill>
        <p:spPr>
          <a:xfrm>
            <a:off x="4817171" y="2837920"/>
            <a:ext cx="3818830" cy="942975"/>
          </a:xfrm>
          <a:prstGeom prst="rect">
            <a:avLst/>
          </a:prstGeom>
        </p:spPr>
      </p:pic>
    </p:spTree>
    <p:extLst>
      <p:ext uri="{BB962C8B-B14F-4D97-AF65-F5344CB8AC3E}">
        <p14:creationId xmlns:p14="http://schemas.microsoft.com/office/powerpoint/2010/main" val="56918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Sequência de escape é uma combinação de caracteres combinando uma </a:t>
            </a:r>
            <a:r>
              <a:rPr lang="pt-BR" sz="2000" dirty="0" err="1">
                <a:solidFill>
                  <a:schemeClr val="tx1"/>
                </a:solidFill>
                <a:latin typeface="Quantico" panose="020B0604020202020204" charset="0"/>
              </a:rPr>
              <a:t>contra-barra</a:t>
            </a:r>
            <a:r>
              <a:rPr lang="pt-BR" sz="2000" dirty="0">
                <a:solidFill>
                  <a:schemeClr val="tx1"/>
                </a:solidFill>
                <a:latin typeface="Quantico" panose="020B0604020202020204" charset="0"/>
              </a:rPr>
              <a:t> ( \ ), aqui deixo uma relação das sequências de escape mais utilizadas: </a:t>
            </a:r>
          </a:p>
        </p:txBody>
      </p:sp>
      <p:pic>
        <p:nvPicPr>
          <p:cNvPr id="4" name="Imagem 3">
            <a:extLst>
              <a:ext uri="{FF2B5EF4-FFF2-40B4-BE49-F238E27FC236}">
                <a16:creationId xmlns:a16="http://schemas.microsoft.com/office/drawing/2014/main" id="{77B04B86-3608-476D-B4DF-3DBE26693493}"/>
              </a:ext>
            </a:extLst>
          </p:cNvPr>
          <p:cNvPicPr>
            <a:picLocks noChangeAspect="1"/>
          </p:cNvPicPr>
          <p:nvPr/>
        </p:nvPicPr>
        <p:blipFill>
          <a:blip r:embed="rId3"/>
          <a:stretch>
            <a:fillRect/>
          </a:stretch>
        </p:blipFill>
        <p:spPr>
          <a:xfrm>
            <a:off x="2413001" y="2333468"/>
            <a:ext cx="4041245" cy="2214574"/>
          </a:xfrm>
          <a:prstGeom prst="rect">
            <a:avLst/>
          </a:prstGeom>
        </p:spPr>
      </p:pic>
    </p:spTree>
    <p:extLst>
      <p:ext uri="{BB962C8B-B14F-4D97-AF65-F5344CB8AC3E}">
        <p14:creationId xmlns:p14="http://schemas.microsoft.com/office/powerpoint/2010/main" val="2043752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lnSpc>
                <a:spcPct val="150000"/>
              </a:lnSpc>
              <a:buNone/>
            </a:pPr>
            <a:r>
              <a:rPr lang="pt-BR" sz="2000" dirty="0">
                <a:solidFill>
                  <a:schemeClr val="tx1"/>
                </a:solidFill>
                <a:latin typeface="Quantico" panose="020B0604020202020204" charset="0"/>
              </a:rPr>
              <a:t>Para a realização de operações envolvendo cálculos matemáticos, a seguir estão listados os operadores utilizados na Linguagem Python:</a:t>
            </a:r>
          </a:p>
        </p:txBody>
      </p:sp>
      <p:pic>
        <p:nvPicPr>
          <p:cNvPr id="2" name="Imagem 1">
            <a:extLst>
              <a:ext uri="{FF2B5EF4-FFF2-40B4-BE49-F238E27FC236}">
                <a16:creationId xmlns:a16="http://schemas.microsoft.com/office/drawing/2014/main" id="{29E4E2D5-E1D2-4CEC-84E5-873FCAB3FB86}"/>
              </a:ext>
            </a:extLst>
          </p:cNvPr>
          <p:cNvPicPr>
            <a:picLocks noChangeAspect="1"/>
          </p:cNvPicPr>
          <p:nvPr/>
        </p:nvPicPr>
        <p:blipFill>
          <a:blip r:embed="rId3"/>
          <a:stretch>
            <a:fillRect/>
          </a:stretch>
        </p:blipFill>
        <p:spPr>
          <a:xfrm>
            <a:off x="1025526" y="2284058"/>
            <a:ext cx="1798505" cy="2244080"/>
          </a:xfrm>
          <a:prstGeom prst="rect">
            <a:avLst/>
          </a:prstGeom>
        </p:spPr>
      </p:pic>
      <p:pic>
        <p:nvPicPr>
          <p:cNvPr id="3" name="Imagem 2">
            <a:extLst>
              <a:ext uri="{FF2B5EF4-FFF2-40B4-BE49-F238E27FC236}">
                <a16:creationId xmlns:a16="http://schemas.microsoft.com/office/drawing/2014/main" id="{8592E624-F421-4CDA-8256-4EFD2D34A17E}"/>
              </a:ext>
            </a:extLst>
          </p:cNvPr>
          <p:cNvPicPr>
            <a:picLocks noChangeAspect="1"/>
          </p:cNvPicPr>
          <p:nvPr/>
        </p:nvPicPr>
        <p:blipFill>
          <a:blip r:embed="rId4"/>
          <a:stretch>
            <a:fillRect/>
          </a:stretch>
        </p:blipFill>
        <p:spPr>
          <a:xfrm>
            <a:off x="5067962" y="1889945"/>
            <a:ext cx="1682298" cy="2616908"/>
          </a:xfrm>
          <a:prstGeom prst="rect">
            <a:avLst/>
          </a:prstGeom>
        </p:spPr>
      </p:pic>
      <p:pic>
        <p:nvPicPr>
          <p:cNvPr id="4" name="Imagem 3">
            <a:extLst>
              <a:ext uri="{FF2B5EF4-FFF2-40B4-BE49-F238E27FC236}">
                <a16:creationId xmlns:a16="http://schemas.microsoft.com/office/drawing/2014/main" id="{E4FE7EF4-7F34-49B0-A9C8-DE0487B4B692}"/>
              </a:ext>
            </a:extLst>
          </p:cNvPr>
          <p:cNvPicPr>
            <a:picLocks noChangeAspect="1"/>
          </p:cNvPicPr>
          <p:nvPr/>
        </p:nvPicPr>
        <p:blipFill>
          <a:blip r:embed="rId5"/>
          <a:stretch>
            <a:fillRect/>
          </a:stretch>
        </p:blipFill>
        <p:spPr>
          <a:xfrm>
            <a:off x="6446943" y="1954622"/>
            <a:ext cx="1875426" cy="1234255"/>
          </a:xfrm>
          <a:prstGeom prst="rect">
            <a:avLst/>
          </a:prstGeom>
        </p:spPr>
      </p:pic>
    </p:spTree>
    <p:extLst>
      <p:ext uri="{BB962C8B-B14F-4D97-AF65-F5344CB8AC3E}">
        <p14:creationId xmlns:p14="http://schemas.microsoft.com/office/powerpoint/2010/main" val="325127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t>Fluxograma - Simbologia</a:t>
            </a:r>
            <a:endParaRPr dirty="0"/>
          </a:p>
        </p:txBody>
      </p:sp>
      <p:sp>
        <p:nvSpPr>
          <p:cNvPr id="302" name="Google Shape;302;p33"/>
          <p:cNvSpPr txBox="1"/>
          <p:nvPr/>
        </p:nvSpPr>
        <p:spPr>
          <a:xfrm>
            <a:off x="71559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grpSp>
        <p:nvGrpSpPr>
          <p:cNvPr id="2" name="Agrupar 1">
            <a:extLst>
              <a:ext uri="{FF2B5EF4-FFF2-40B4-BE49-F238E27FC236}">
                <a16:creationId xmlns:a16="http://schemas.microsoft.com/office/drawing/2014/main" id="{A3079EC9-7F41-9EDE-7FC3-C4F15688012E}"/>
              </a:ext>
            </a:extLst>
          </p:cNvPr>
          <p:cNvGrpSpPr/>
          <p:nvPr/>
        </p:nvGrpSpPr>
        <p:grpSpPr>
          <a:xfrm>
            <a:off x="431582" y="1416943"/>
            <a:ext cx="8260862" cy="1407326"/>
            <a:chOff x="1307240" y="2227997"/>
            <a:chExt cx="8406032" cy="1407326"/>
          </a:xfrm>
        </p:grpSpPr>
        <p:grpSp>
          <p:nvGrpSpPr>
            <p:cNvPr id="3" name="Agrupar 2">
              <a:extLst>
                <a:ext uri="{FF2B5EF4-FFF2-40B4-BE49-F238E27FC236}">
                  <a16:creationId xmlns:a16="http://schemas.microsoft.com/office/drawing/2014/main" id="{7221F0EB-65F1-6212-8D2A-CD283507444C}"/>
                </a:ext>
              </a:extLst>
            </p:cNvPr>
            <p:cNvGrpSpPr/>
            <p:nvPr/>
          </p:nvGrpSpPr>
          <p:grpSpPr>
            <a:xfrm>
              <a:off x="1307240" y="2357443"/>
              <a:ext cx="8406032" cy="1277880"/>
              <a:chOff x="1307240" y="2357443"/>
              <a:chExt cx="8406032" cy="1277880"/>
            </a:xfrm>
          </p:grpSpPr>
          <p:sp>
            <p:nvSpPr>
              <p:cNvPr id="14" name="CaixaDeTexto 13">
                <a:extLst>
                  <a:ext uri="{FF2B5EF4-FFF2-40B4-BE49-F238E27FC236}">
                    <a16:creationId xmlns:a16="http://schemas.microsoft.com/office/drawing/2014/main" id="{186E2FAA-BB40-0CDE-8F59-BEC2696720D6}"/>
                  </a:ext>
                </a:extLst>
              </p:cNvPr>
              <p:cNvSpPr txBox="1"/>
              <p:nvPr/>
            </p:nvSpPr>
            <p:spPr>
              <a:xfrm>
                <a:off x="1307240" y="3112103"/>
                <a:ext cx="2884240" cy="523220"/>
              </a:xfrm>
              <a:prstGeom prst="rect">
                <a:avLst/>
              </a:prstGeom>
              <a:noFill/>
            </p:spPr>
            <p:txBody>
              <a:bodyPr wrap="none" rtlCol="0">
                <a:spAutoFit/>
              </a:bodyPr>
              <a:lstStyle/>
              <a:p>
                <a:r>
                  <a:rPr lang="pt-BR" sz="2800" b="1" dirty="0">
                    <a:solidFill>
                      <a:schemeClr val="accent1">
                        <a:lumMod val="40000"/>
                        <a:lumOff val="60000"/>
                      </a:schemeClr>
                    </a:solidFill>
                    <a:latin typeface="Quantico" panose="020B0604020202020204" charset="0"/>
                  </a:rPr>
                  <a:t>Processamento</a:t>
                </a:r>
              </a:p>
            </p:txBody>
          </p:sp>
          <p:sp>
            <p:nvSpPr>
              <p:cNvPr id="15" name="CaixaDeTexto 14">
                <a:extLst>
                  <a:ext uri="{FF2B5EF4-FFF2-40B4-BE49-F238E27FC236}">
                    <a16:creationId xmlns:a16="http://schemas.microsoft.com/office/drawing/2014/main" id="{6086BC1E-8A63-9854-D815-21EA2F034F24}"/>
                  </a:ext>
                </a:extLst>
              </p:cNvPr>
              <p:cNvSpPr txBox="1"/>
              <p:nvPr/>
            </p:nvSpPr>
            <p:spPr>
              <a:xfrm>
                <a:off x="4084214" y="2357443"/>
                <a:ext cx="5629058" cy="830997"/>
              </a:xfrm>
              <a:prstGeom prst="rect">
                <a:avLst/>
              </a:prstGeom>
              <a:noFill/>
            </p:spPr>
            <p:txBody>
              <a:bodyPr wrap="square" rtlCol="0">
                <a:spAutoFit/>
              </a:bodyPr>
              <a:lstStyle/>
              <a:p>
                <a:pPr algn="just"/>
                <a:r>
                  <a:rPr lang="pt-BR" sz="2400" dirty="0">
                    <a:solidFill>
                      <a:schemeClr val="accent1">
                        <a:lumMod val="40000"/>
                        <a:lumOff val="60000"/>
                      </a:schemeClr>
                    </a:solidFill>
                    <a:latin typeface="Quantico" panose="020B0604020202020204" charset="0"/>
                    <a:cs typeface="Arial" panose="020B0604020202020204" pitchFamily="34" charset="0"/>
                  </a:rPr>
                  <a:t>Indica atribuições, cálculos e manipulações dos dados.</a:t>
                </a:r>
              </a:p>
            </p:txBody>
          </p:sp>
        </p:grpSp>
        <p:sp>
          <p:nvSpPr>
            <p:cNvPr id="13" name="Retângulo 12">
              <a:extLst>
                <a:ext uri="{FF2B5EF4-FFF2-40B4-BE49-F238E27FC236}">
                  <a16:creationId xmlns:a16="http://schemas.microsoft.com/office/drawing/2014/main" id="{3D567D80-9B01-FFBC-B701-89B2FC74B4B1}"/>
                </a:ext>
              </a:extLst>
            </p:cNvPr>
            <p:cNvSpPr/>
            <p:nvPr/>
          </p:nvSpPr>
          <p:spPr>
            <a:xfrm>
              <a:off x="1485254" y="2227997"/>
              <a:ext cx="2422604" cy="827661"/>
            </a:xfrm>
            <a:prstGeom prst="rect">
              <a:avLst/>
            </a:prstGeom>
            <a:ln w="3810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grpSp>
      <p:grpSp>
        <p:nvGrpSpPr>
          <p:cNvPr id="16" name="Agrupar 15">
            <a:extLst>
              <a:ext uri="{FF2B5EF4-FFF2-40B4-BE49-F238E27FC236}">
                <a16:creationId xmlns:a16="http://schemas.microsoft.com/office/drawing/2014/main" id="{56E75473-BC94-4AFB-25B1-88FE18858AF2}"/>
              </a:ext>
            </a:extLst>
          </p:cNvPr>
          <p:cNvGrpSpPr/>
          <p:nvPr/>
        </p:nvGrpSpPr>
        <p:grpSpPr>
          <a:xfrm>
            <a:off x="519279" y="2913246"/>
            <a:ext cx="8176239" cy="1715859"/>
            <a:chOff x="1393352" y="4166313"/>
            <a:chExt cx="8319921" cy="1715859"/>
          </a:xfrm>
        </p:grpSpPr>
        <p:grpSp>
          <p:nvGrpSpPr>
            <p:cNvPr id="17" name="Agrupar 16">
              <a:extLst>
                <a:ext uri="{FF2B5EF4-FFF2-40B4-BE49-F238E27FC236}">
                  <a16:creationId xmlns:a16="http://schemas.microsoft.com/office/drawing/2014/main" id="{A4744940-4D52-9AE4-799B-88F63D8B01EB}"/>
                </a:ext>
              </a:extLst>
            </p:cNvPr>
            <p:cNvGrpSpPr/>
            <p:nvPr/>
          </p:nvGrpSpPr>
          <p:grpSpPr>
            <a:xfrm>
              <a:off x="1932835" y="4551624"/>
              <a:ext cx="7780438" cy="1330548"/>
              <a:chOff x="1932835" y="2357443"/>
              <a:chExt cx="7780438" cy="1330548"/>
            </a:xfrm>
          </p:grpSpPr>
          <p:sp>
            <p:nvSpPr>
              <p:cNvPr id="19" name="CaixaDeTexto 18">
                <a:extLst>
                  <a:ext uri="{FF2B5EF4-FFF2-40B4-BE49-F238E27FC236}">
                    <a16:creationId xmlns:a16="http://schemas.microsoft.com/office/drawing/2014/main" id="{2D9CF8D7-8329-CAB6-2385-8F665E6FE19A}"/>
                  </a:ext>
                </a:extLst>
              </p:cNvPr>
              <p:cNvSpPr txBox="1"/>
              <p:nvPr/>
            </p:nvSpPr>
            <p:spPr>
              <a:xfrm>
                <a:off x="1932835" y="3164771"/>
                <a:ext cx="1562990" cy="523220"/>
              </a:xfrm>
              <a:prstGeom prst="rect">
                <a:avLst/>
              </a:prstGeom>
              <a:noFill/>
            </p:spPr>
            <p:txBody>
              <a:bodyPr wrap="none" rtlCol="0">
                <a:spAutoFit/>
              </a:bodyPr>
              <a:lstStyle/>
              <a:p>
                <a:r>
                  <a:rPr lang="pt-BR" sz="2800" b="1" dirty="0">
                    <a:solidFill>
                      <a:schemeClr val="accent3">
                        <a:lumMod val="40000"/>
                        <a:lumOff val="60000"/>
                      </a:schemeClr>
                    </a:solidFill>
                    <a:latin typeface="Quantico" panose="020B0604020202020204" charset="0"/>
                  </a:rPr>
                  <a:t>Decisão</a:t>
                </a:r>
              </a:p>
            </p:txBody>
          </p:sp>
          <p:sp>
            <p:nvSpPr>
              <p:cNvPr id="20" name="CaixaDeTexto 19">
                <a:extLst>
                  <a:ext uri="{FF2B5EF4-FFF2-40B4-BE49-F238E27FC236}">
                    <a16:creationId xmlns:a16="http://schemas.microsoft.com/office/drawing/2014/main" id="{58605975-4459-36ED-F49C-2626494E5A6E}"/>
                  </a:ext>
                </a:extLst>
              </p:cNvPr>
              <p:cNvSpPr txBox="1"/>
              <p:nvPr/>
            </p:nvSpPr>
            <p:spPr>
              <a:xfrm>
                <a:off x="4084214" y="2357443"/>
                <a:ext cx="5629059" cy="830997"/>
              </a:xfrm>
              <a:prstGeom prst="rect">
                <a:avLst/>
              </a:prstGeom>
              <a:noFill/>
            </p:spPr>
            <p:txBody>
              <a:bodyPr wrap="square" rtlCol="0">
                <a:spAutoFit/>
              </a:bodyPr>
              <a:lstStyle/>
              <a:p>
                <a:pPr algn="just"/>
                <a:r>
                  <a:rPr lang="pt-BR" sz="2400" dirty="0">
                    <a:solidFill>
                      <a:schemeClr val="accent3">
                        <a:lumMod val="40000"/>
                        <a:lumOff val="60000"/>
                      </a:schemeClr>
                    </a:solidFill>
                    <a:latin typeface="Quantico" panose="020B0604020202020204" charset="0"/>
                    <a:cs typeface="Arial" panose="020B0604020202020204" pitchFamily="34" charset="0"/>
                  </a:rPr>
                  <a:t>Indica tomada de decisão, separação de fluxo de dados.</a:t>
                </a:r>
              </a:p>
            </p:txBody>
          </p:sp>
        </p:grpSp>
        <p:sp>
          <p:nvSpPr>
            <p:cNvPr id="18" name="Fluxograma: Decisão 17">
              <a:extLst>
                <a:ext uri="{FF2B5EF4-FFF2-40B4-BE49-F238E27FC236}">
                  <a16:creationId xmlns:a16="http://schemas.microsoft.com/office/drawing/2014/main" id="{29B3BEE7-87A1-6AE4-B10C-C9A809CE1131}"/>
                </a:ext>
              </a:extLst>
            </p:cNvPr>
            <p:cNvSpPr/>
            <p:nvPr/>
          </p:nvSpPr>
          <p:spPr>
            <a:xfrm>
              <a:off x="1393352" y="4166313"/>
              <a:ext cx="2422604" cy="1039091"/>
            </a:xfrm>
            <a:prstGeom prst="flowChartDecision">
              <a:avLst/>
            </a:prstGeom>
            <a:noFill/>
            <a:ln w="3810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a:p>
          </p:txBody>
        </p:sp>
      </p:grpSp>
    </p:spTree>
    <p:extLst>
      <p:ext uri="{BB962C8B-B14F-4D97-AF65-F5344CB8AC3E}">
        <p14:creationId xmlns:p14="http://schemas.microsoft.com/office/powerpoint/2010/main" val="171060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buNone/>
            </a:pPr>
            <a:r>
              <a:rPr lang="pt-BR" sz="2000" dirty="0">
                <a:solidFill>
                  <a:schemeClr val="tx1"/>
                </a:solidFill>
                <a:latin typeface="Quantico" panose="020B0604020202020204" charset="0"/>
              </a:rPr>
              <a:t>A biblioteca </a:t>
            </a:r>
            <a:r>
              <a:rPr lang="pt-BR" sz="2000" dirty="0" err="1">
                <a:solidFill>
                  <a:schemeClr val="tx1"/>
                </a:solidFill>
                <a:latin typeface="Quantico" panose="020B0604020202020204" charset="0"/>
              </a:rPr>
              <a:t>Math</a:t>
            </a:r>
            <a:r>
              <a:rPr lang="pt-BR" sz="2000" dirty="0">
                <a:solidFill>
                  <a:schemeClr val="tx1"/>
                </a:solidFill>
                <a:latin typeface="Quantico" panose="020B0604020202020204" charset="0"/>
              </a:rPr>
              <a:t> disponibiliza funções para operações matemáticas, e a seguir estão listadas apenas algumas</a:t>
            </a:r>
          </a:p>
        </p:txBody>
      </p:sp>
      <p:pic>
        <p:nvPicPr>
          <p:cNvPr id="5" name="Imagem 4">
            <a:extLst>
              <a:ext uri="{FF2B5EF4-FFF2-40B4-BE49-F238E27FC236}">
                <a16:creationId xmlns:a16="http://schemas.microsoft.com/office/drawing/2014/main" id="{43C446EC-F631-468C-A69D-AF7343D68EAE}"/>
              </a:ext>
            </a:extLst>
          </p:cNvPr>
          <p:cNvPicPr>
            <a:picLocks noChangeAspect="1"/>
          </p:cNvPicPr>
          <p:nvPr/>
        </p:nvPicPr>
        <p:blipFill>
          <a:blip r:embed="rId3"/>
          <a:stretch>
            <a:fillRect/>
          </a:stretch>
        </p:blipFill>
        <p:spPr>
          <a:xfrm>
            <a:off x="923925" y="1634308"/>
            <a:ext cx="3503122" cy="2784060"/>
          </a:xfrm>
          <a:prstGeom prst="rect">
            <a:avLst/>
          </a:prstGeom>
        </p:spPr>
      </p:pic>
      <p:pic>
        <p:nvPicPr>
          <p:cNvPr id="6" name="Imagem 5">
            <a:extLst>
              <a:ext uri="{FF2B5EF4-FFF2-40B4-BE49-F238E27FC236}">
                <a16:creationId xmlns:a16="http://schemas.microsoft.com/office/drawing/2014/main" id="{BC4F7BBB-8A41-482F-B6E0-9C4C51F92D5C}"/>
              </a:ext>
            </a:extLst>
          </p:cNvPr>
          <p:cNvPicPr>
            <a:picLocks noChangeAspect="1"/>
          </p:cNvPicPr>
          <p:nvPr/>
        </p:nvPicPr>
        <p:blipFill>
          <a:blip r:embed="rId4"/>
          <a:stretch>
            <a:fillRect/>
          </a:stretch>
        </p:blipFill>
        <p:spPr>
          <a:xfrm>
            <a:off x="4630972" y="1667259"/>
            <a:ext cx="3867150" cy="1514475"/>
          </a:xfrm>
          <a:prstGeom prst="rect">
            <a:avLst/>
          </a:prstGeom>
        </p:spPr>
      </p:pic>
      <p:pic>
        <p:nvPicPr>
          <p:cNvPr id="7" name="Imagem 6">
            <a:extLst>
              <a:ext uri="{FF2B5EF4-FFF2-40B4-BE49-F238E27FC236}">
                <a16:creationId xmlns:a16="http://schemas.microsoft.com/office/drawing/2014/main" id="{C760E1AA-845D-4C4D-A135-A1443E654A8C}"/>
              </a:ext>
            </a:extLst>
          </p:cNvPr>
          <p:cNvPicPr>
            <a:picLocks noChangeAspect="1"/>
          </p:cNvPicPr>
          <p:nvPr/>
        </p:nvPicPr>
        <p:blipFill>
          <a:blip r:embed="rId5"/>
          <a:stretch>
            <a:fillRect/>
          </a:stretch>
        </p:blipFill>
        <p:spPr>
          <a:xfrm>
            <a:off x="4829175" y="3275368"/>
            <a:ext cx="3390900" cy="1143000"/>
          </a:xfrm>
          <a:prstGeom prst="rect">
            <a:avLst/>
          </a:prstGeom>
        </p:spPr>
      </p:pic>
    </p:spTree>
    <p:extLst>
      <p:ext uri="{BB962C8B-B14F-4D97-AF65-F5344CB8AC3E}">
        <p14:creationId xmlns:p14="http://schemas.microsoft.com/office/powerpoint/2010/main" val="2659066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863866"/>
            <a:ext cx="7500075" cy="1081236"/>
          </a:xfrm>
        </p:spPr>
        <p:txBody>
          <a:bodyPr/>
          <a:lstStyle/>
          <a:p>
            <a:pPr marL="152400" indent="0" algn="just">
              <a:buNone/>
            </a:pPr>
            <a:r>
              <a:rPr lang="pt-BR" sz="2000" dirty="0">
                <a:solidFill>
                  <a:schemeClr val="tx1"/>
                </a:solidFill>
                <a:latin typeface="Quantico" panose="020B0604020202020204" charset="0"/>
              </a:rPr>
              <a:t>O módulo </a:t>
            </a:r>
            <a:r>
              <a:rPr lang="pt-BR" sz="2000" dirty="0" err="1">
                <a:solidFill>
                  <a:schemeClr val="tx1"/>
                </a:solidFill>
                <a:latin typeface="Quantico" panose="020B0604020202020204" charset="0"/>
              </a:rPr>
              <a:t>random</a:t>
            </a:r>
            <a:r>
              <a:rPr lang="pt-BR" sz="2000" dirty="0">
                <a:solidFill>
                  <a:schemeClr val="tx1"/>
                </a:solidFill>
                <a:latin typeface="Quantico" panose="020B0604020202020204" charset="0"/>
              </a:rPr>
              <a:t> disponibiliza funções para obtenção de valores aleatórios:</a:t>
            </a:r>
          </a:p>
        </p:txBody>
      </p:sp>
      <p:pic>
        <p:nvPicPr>
          <p:cNvPr id="2" name="Imagem 1">
            <a:extLst>
              <a:ext uri="{FF2B5EF4-FFF2-40B4-BE49-F238E27FC236}">
                <a16:creationId xmlns:a16="http://schemas.microsoft.com/office/drawing/2014/main" id="{25A37874-5923-4FDD-839B-9B01249C84D4}"/>
              </a:ext>
            </a:extLst>
          </p:cNvPr>
          <p:cNvPicPr>
            <a:picLocks noChangeAspect="1"/>
          </p:cNvPicPr>
          <p:nvPr/>
        </p:nvPicPr>
        <p:blipFill>
          <a:blip r:embed="rId3"/>
          <a:stretch>
            <a:fillRect/>
          </a:stretch>
        </p:blipFill>
        <p:spPr>
          <a:xfrm>
            <a:off x="872762" y="1575188"/>
            <a:ext cx="3597275" cy="1811171"/>
          </a:xfrm>
          <a:prstGeom prst="rect">
            <a:avLst/>
          </a:prstGeom>
        </p:spPr>
      </p:pic>
      <p:pic>
        <p:nvPicPr>
          <p:cNvPr id="4" name="Imagem 3">
            <a:extLst>
              <a:ext uri="{FF2B5EF4-FFF2-40B4-BE49-F238E27FC236}">
                <a16:creationId xmlns:a16="http://schemas.microsoft.com/office/drawing/2014/main" id="{8E87F290-BC2C-46FF-9EEC-A07F7E6E97E9}"/>
              </a:ext>
            </a:extLst>
          </p:cNvPr>
          <p:cNvPicPr>
            <a:picLocks noChangeAspect="1"/>
          </p:cNvPicPr>
          <p:nvPr/>
        </p:nvPicPr>
        <p:blipFill rotWithShape="1">
          <a:blip r:embed="rId4"/>
          <a:srcRect b="5573"/>
          <a:stretch/>
        </p:blipFill>
        <p:spPr>
          <a:xfrm>
            <a:off x="3265684" y="3465364"/>
            <a:ext cx="5276850" cy="1016001"/>
          </a:xfrm>
          <a:prstGeom prst="rect">
            <a:avLst/>
          </a:prstGeom>
        </p:spPr>
      </p:pic>
      <p:pic>
        <p:nvPicPr>
          <p:cNvPr id="8" name="Imagem 7">
            <a:extLst>
              <a:ext uri="{FF2B5EF4-FFF2-40B4-BE49-F238E27FC236}">
                <a16:creationId xmlns:a16="http://schemas.microsoft.com/office/drawing/2014/main" id="{F996BC9E-90AF-42D5-A71B-D75C85B286E9}"/>
              </a:ext>
            </a:extLst>
          </p:cNvPr>
          <p:cNvPicPr>
            <a:picLocks noChangeAspect="1"/>
          </p:cNvPicPr>
          <p:nvPr/>
        </p:nvPicPr>
        <p:blipFill>
          <a:blip r:embed="rId5"/>
          <a:stretch>
            <a:fillRect/>
          </a:stretch>
        </p:blipFill>
        <p:spPr>
          <a:xfrm>
            <a:off x="4925684" y="1933839"/>
            <a:ext cx="3396353" cy="1081236"/>
          </a:xfrm>
          <a:prstGeom prst="rect">
            <a:avLst/>
          </a:prstGeom>
        </p:spPr>
      </p:pic>
    </p:spTree>
    <p:extLst>
      <p:ext uri="{BB962C8B-B14F-4D97-AF65-F5344CB8AC3E}">
        <p14:creationId xmlns:p14="http://schemas.microsoft.com/office/powerpoint/2010/main" val="3148867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None/>
            </a:pPr>
            <a:r>
              <a:rPr lang="pt-BR" sz="2000" dirty="0">
                <a:solidFill>
                  <a:schemeClr val="tx1"/>
                </a:solidFill>
                <a:latin typeface="Quantico" panose="020B0604020202020204" charset="0"/>
              </a:rPr>
              <a:t>Os operadores relacionais são utilizados para comparar caracteres, números, variáveis e expressões. Estes operadores sempre retornam valores lógicos (verdadeiro/falso, </a:t>
            </a:r>
            <a:r>
              <a:rPr lang="pt-BR" sz="2000" dirty="0" err="1">
                <a:solidFill>
                  <a:schemeClr val="tx1"/>
                </a:solidFill>
                <a:latin typeface="Quantico" panose="020B0604020202020204" charset="0"/>
              </a:rPr>
              <a:t>True</a:t>
            </a:r>
            <a:r>
              <a:rPr lang="pt-BR" sz="2000" dirty="0">
                <a:solidFill>
                  <a:schemeClr val="tx1"/>
                </a:solidFill>
                <a:latin typeface="Quantico" panose="020B0604020202020204" charset="0"/>
              </a:rPr>
              <a:t>/False ou 0/1).</a:t>
            </a:r>
          </a:p>
          <a:p>
            <a:pPr marL="152400" indent="0" algn="just">
              <a:buNone/>
            </a:pPr>
            <a:endParaRPr lang="pt-BR" sz="2000" dirty="0">
              <a:solidFill>
                <a:schemeClr val="tx1"/>
              </a:solidFill>
              <a:latin typeface="Quantico" panose="020B0604020202020204" charset="0"/>
            </a:endParaRPr>
          </a:p>
          <a:p>
            <a:pPr marL="152400" indent="0" algn="just">
              <a:buNone/>
            </a:pPr>
            <a:r>
              <a:rPr lang="pt-BR" sz="2000" dirty="0">
                <a:solidFill>
                  <a:schemeClr val="tx1"/>
                </a:solidFill>
                <a:latin typeface="Quantico" panose="020B0604020202020204" charset="0"/>
              </a:rPr>
              <a:t>Em Python, uma variável pode assumir valor booleano </a:t>
            </a:r>
            <a:r>
              <a:rPr lang="pt-BR" sz="2000" b="1" dirty="0" err="1">
                <a:solidFill>
                  <a:schemeClr val="accent1">
                    <a:lumMod val="75000"/>
                  </a:schemeClr>
                </a:solidFill>
                <a:latin typeface="Quantico" panose="020B0604020202020204" charset="0"/>
              </a:rPr>
              <a:t>True</a:t>
            </a:r>
            <a:r>
              <a:rPr lang="pt-BR" sz="2000" dirty="0">
                <a:solidFill>
                  <a:schemeClr val="tx1"/>
                </a:solidFill>
                <a:latin typeface="Quantico" panose="020B0604020202020204" charset="0"/>
              </a:rPr>
              <a:t> (verdadeiro) ou </a:t>
            </a:r>
            <a:r>
              <a:rPr lang="pt-BR" sz="2000" b="1" dirty="0">
                <a:solidFill>
                  <a:schemeClr val="accent1">
                    <a:lumMod val="75000"/>
                  </a:schemeClr>
                </a:solidFill>
                <a:latin typeface="Quantico" panose="020B0604020202020204" charset="0"/>
              </a:rPr>
              <a:t>False</a:t>
            </a:r>
            <a:r>
              <a:rPr lang="pt-BR" sz="2000" dirty="0">
                <a:solidFill>
                  <a:schemeClr val="tx1"/>
                </a:solidFill>
                <a:latin typeface="Quantico" panose="020B0604020202020204" charset="0"/>
              </a:rPr>
              <a:t> (falso). Esses valores são úteis para representar por exemplo, o resultado de uma comparação.</a:t>
            </a:r>
          </a:p>
          <a:p>
            <a:pPr marL="152400" indent="0" algn="just">
              <a:buNone/>
            </a:pPr>
            <a:r>
              <a:rPr lang="pt-BR" sz="2000" dirty="0">
                <a:solidFill>
                  <a:schemeClr val="tx1"/>
                </a:solidFill>
                <a:latin typeface="Quantico" panose="020B0604020202020204" charset="0"/>
              </a:rPr>
              <a:t>Estes operadores são utilizados para comparar caracteres, números, variáveis e expressões.</a:t>
            </a:r>
          </a:p>
          <a:p>
            <a:pPr marL="152400" indent="0" algn="just">
              <a:buNone/>
            </a:pPr>
            <a:r>
              <a:rPr lang="pt-BR" sz="2000" dirty="0">
                <a:solidFill>
                  <a:schemeClr val="tx1"/>
                </a:solidFill>
                <a:latin typeface="Quantico" panose="020B0604020202020204" charset="0"/>
              </a:rPr>
              <a:t>Os operadores relacionais são:</a:t>
            </a:r>
          </a:p>
        </p:txBody>
      </p:sp>
    </p:spTree>
    <p:extLst>
      <p:ext uri="{BB962C8B-B14F-4D97-AF65-F5344CB8AC3E}">
        <p14:creationId xmlns:p14="http://schemas.microsoft.com/office/powerpoint/2010/main" val="3089057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4" name="Imagem 3">
            <a:extLst>
              <a:ext uri="{FF2B5EF4-FFF2-40B4-BE49-F238E27FC236}">
                <a16:creationId xmlns:a16="http://schemas.microsoft.com/office/drawing/2014/main" id="{8776F114-F498-58AA-F468-4A639E4A5372}"/>
              </a:ext>
            </a:extLst>
          </p:cNvPr>
          <p:cNvPicPr>
            <a:picLocks noChangeAspect="1"/>
          </p:cNvPicPr>
          <p:nvPr/>
        </p:nvPicPr>
        <p:blipFill>
          <a:blip r:embed="rId3"/>
          <a:stretch>
            <a:fillRect/>
          </a:stretch>
        </p:blipFill>
        <p:spPr>
          <a:xfrm>
            <a:off x="3069695" y="662713"/>
            <a:ext cx="3263372" cy="2045696"/>
          </a:xfrm>
          <a:prstGeom prst="rect">
            <a:avLst/>
          </a:prstGeom>
        </p:spPr>
      </p:pic>
      <p:pic>
        <p:nvPicPr>
          <p:cNvPr id="9" name="Imagem 8">
            <a:extLst>
              <a:ext uri="{FF2B5EF4-FFF2-40B4-BE49-F238E27FC236}">
                <a16:creationId xmlns:a16="http://schemas.microsoft.com/office/drawing/2014/main" id="{5D7D57DF-1D3C-DF6E-9E3D-9305E2A730D9}"/>
              </a:ext>
            </a:extLst>
          </p:cNvPr>
          <p:cNvPicPr>
            <a:picLocks noChangeAspect="1"/>
          </p:cNvPicPr>
          <p:nvPr/>
        </p:nvPicPr>
        <p:blipFill rotWithShape="1">
          <a:blip r:embed="rId4"/>
          <a:srcRect t="5340" r="3247" b="-1"/>
          <a:stretch/>
        </p:blipFill>
        <p:spPr>
          <a:xfrm>
            <a:off x="1308481" y="2980267"/>
            <a:ext cx="2552319" cy="1500520"/>
          </a:xfrm>
          <a:prstGeom prst="rect">
            <a:avLst/>
          </a:prstGeom>
        </p:spPr>
      </p:pic>
      <p:pic>
        <p:nvPicPr>
          <p:cNvPr id="11" name="Imagem 10">
            <a:extLst>
              <a:ext uri="{FF2B5EF4-FFF2-40B4-BE49-F238E27FC236}">
                <a16:creationId xmlns:a16="http://schemas.microsoft.com/office/drawing/2014/main" id="{68733A89-0FE5-14B6-0BF8-8B371D02147A}"/>
              </a:ext>
            </a:extLst>
          </p:cNvPr>
          <p:cNvPicPr>
            <a:picLocks noChangeAspect="1"/>
          </p:cNvPicPr>
          <p:nvPr/>
        </p:nvPicPr>
        <p:blipFill>
          <a:blip r:embed="rId5"/>
          <a:stretch>
            <a:fillRect/>
          </a:stretch>
        </p:blipFill>
        <p:spPr>
          <a:xfrm>
            <a:off x="5777891" y="3108165"/>
            <a:ext cx="1480865" cy="1071863"/>
          </a:xfrm>
          <a:prstGeom prst="rect">
            <a:avLst/>
          </a:prstGeom>
        </p:spPr>
      </p:pic>
    </p:spTree>
    <p:extLst>
      <p:ext uri="{BB962C8B-B14F-4D97-AF65-F5344CB8AC3E}">
        <p14:creationId xmlns:p14="http://schemas.microsoft.com/office/powerpoint/2010/main" val="33360408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None/>
            </a:pPr>
            <a:r>
              <a:rPr lang="pt-BR" sz="2000" dirty="0">
                <a:solidFill>
                  <a:schemeClr val="tx1"/>
                </a:solidFill>
                <a:latin typeface="Quantico" panose="020B0604020202020204" charset="0"/>
              </a:rPr>
              <a:t>Os Operadores Lógicos servem para combinar resultados de expressões, retornando se o resultado é verdadeiro ou falso. Lembrando que na Linguagem Python são representados pelos valores </a:t>
            </a:r>
            <a:r>
              <a:rPr lang="pt-BR" sz="2000" dirty="0" err="1">
                <a:solidFill>
                  <a:schemeClr val="tx1"/>
                </a:solidFill>
                <a:latin typeface="Quantico" panose="020B0604020202020204" charset="0"/>
              </a:rPr>
              <a:t>True</a:t>
            </a:r>
            <a:r>
              <a:rPr lang="pt-BR" sz="2000" dirty="0">
                <a:solidFill>
                  <a:schemeClr val="tx1"/>
                </a:solidFill>
                <a:latin typeface="Quantico" panose="020B0604020202020204" charset="0"/>
              </a:rPr>
              <a:t> (verdadeiro) e False (falso). </a:t>
            </a:r>
          </a:p>
          <a:p>
            <a:pPr marL="152400" indent="0" algn="just">
              <a:buNone/>
            </a:pPr>
            <a:r>
              <a:rPr lang="pt-BR" sz="2000" dirty="0">
                <a:solidFill>
                  <a:schemeClr val="tx1"/>
                </a:solidFill>
                <a:latin typeface="Quantico" panose="020B0604020202020204" charset="0"/>
              </a:rPr>
              <a:t>Os operadores lógicos são: </a:t>
            </a:r>
          </a:p>
        </p:txBody>
      </p:sp>
      <p:pic>
        <p:nvPicPr>
          <p:cNvPr id="3" name="Imagem 2">
            <a:extLst>
              <a:ext uri="{FF2B5EF4-FFF2-40B4-BE49-F238E27FC236}">
                <a16:creationId xmlns:a16="http://schemas.microsoft.com/office/drawing/2014/main" id="{0B3433C0-220F-BB34-F59C-70693786C054}"/>
              </a:ext>
            </a:extLst>
          </p:cNvPr>
          <p:cNvPicPr>
            <a:picLocks noChangeAspect="1"/>
          </p:cNvPicPr>
          <p:nvPr/>
        </p:nvPicPr>
        <p:blipFill>
          <a:blip r:embed="rId3"/>
          <a:stretch>
            <a:fillRect/>
          </a:stretch>
        </p:blipFill>
        <p:spPr>
          <a:xfrm>
            <a:off x="3259360" y="2982492"/>
            <a:ext cx="2330019" cy="1206830"/>
          </a:xfrm>
          <a:prstGeom prst="rect">
            <a:avLst/>
          </a:prstGeom>
        </p:spPr>
      </p:pic>
    </p:spTree>
    <p:extLst>
      <p:ext uri="{BB962C8B-B14F-4D97-AF65-F5344CB8AC3E}">
        <p14:creationId xmlns:p14="http://schemas.microsoft.com/office/powerpoint/2010/main" val="4138477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495300" indent="-342900" algn="just">
              <a:buClr>
                <a:srgbClr val="94EE6B"/>
              </a:buClr>
              <a:buFont typeface="Wingdings" panose="05000000000000000000" pitchFamily="2" charset="2"/>
              <a:buChar char="Ø"/>
            </a:pPr>
            <a:r>
              <a:rPr lang="pt-BR" sz="2000" b="1" dirty="0" err="1">
                <a:solidFill>
                  <a:srgbClr val="94EE6B"/>
                </a:solidFill>
                <a:latin typeface="Quantico" panose="020B0604020202020204" charset="0"/>
              </a:rPr>
              <a:t>and</a:t>
            </a:r>
            <a:r>
              <a:rPr lang="pt-BR" sz="2000" b="1" dirty="0">
                <a:solidFill>
                  <a:srgbClr val="94EE6B"/>
                </a:solidFill>
                <a:latin typeface="Quantico" panose="020B0604020202020204" charset="0"/>
              </a:rPr>
              <a:t> </a:t>
            </a:r>
            <a:r>
              <a:rPr lang="pt-BR" sz="2000" dirty="0">
                <a:solidFill>
                  <a:schemeClr val="tx1"/>
                </a:solidFill>
                <a:latin typeface="Quantico" panose="020B0604020202020204" charset="0"/>
              </a:rPr>
              <a:t>– O resultado de uma expressão usando o operador lógico AND é verdadeira, somente se todas as condições forem verdadeiras. </a:t>
            </a:r>
          </a:p>
          <a:p>
            <a:pPr marL="152400" indent="0" algn="just">
              <a:buClr>
                <a:srgbClr val="94EE6B"/>
              </a:buClr>
              <a:buNone/>
            </a:pPr>
            <a:endParaRPr lang="pt-BR" sz="2000" dirty="0">
              <a:solidFill>
                <a:schemeClr val="tx1"/>
              </a:solidFill>
              <a:latin typeface="Quantico" panose="020B0604020202020204" charset="0"/>
            </a:endParaRPr>
          </a:p>
          <a:p>
            <a:pPr marL="495300" indent="-342900" algn="just">
              <a:buClr>
                <a:srgbClr val="94EE6B"/>
              </a:buClr>
              <a:buFont typeface="Wingdings" panose="05000000000000000000" pitchFamily="2" charset="2"/>
              <a:buChar char="Ø"/>
            </a:pPr>
            <a:r>
              <a:rPr lang="pt-BR" sz="2000" b="1" dirty="0" err="1">
                <a:solidFill>
                  <a:srgbClr val="94EE6B"/>
                </a:solidFill>
                <a:latin typeface="Quantico" panose="020B0604020202020204" charset="0"/>
              </a:rPr>
              <a:t>or</a:t>
            </a:r>
            <a:r>
              <a:rPr lang="pt-BR" sz="2000" dirty="0">
                <a:solidFill>
                  <a:schemeClr val="tx1"/>
                </a:solidFill>
                <a:latin typeface="Quantico" panose="020B0604020202020204" charset="0"/>
              </a:rPr>
              <a:t> - O resultado de uma expressão usando o operador lógico OR é falsa, somente se todas as condições forem falsas.</a:t>
            </a:r>
          </a:p>
          <a:p>
            <a:pPr marL="495300" indent="-342900" algn="just">
              <a:buClr>
                <a:srgbClr val="94EE6B"/>
              </a:buClr>
              <a:buFont typeface="Wingdings" panose="05000000000000000000" pitchFamily="2" charset="2"/>
              <a:buChar char="Ø"/>
            </a:pPr>
            <a:endParaRPr lang="pt-BR" sz="2000" dirty="0">
              <a:solidFill>
                <a:schemeClr val="tx1"/>
              </a:solidFill>
              <a:latin typeface="Quantico" panose="020B0604020202020204" charset="0"/>
            </a:endParaRPr>
          </a:p>
          <a:p>
            <a:pPr marL="495300" indent="-342900" algn="just">
              <a:buClr>
                <a:srgbClr val="94EE6B"/>
              </a:buClr>
              <a:buFont typeface="Wingdings" panose="05000000000000000000" pitchFamily="2" charset="2"/>
              <a:buChar char="Ø"/>
            </a:pPr>
            <a:r>
              <a:rPr lang="pt-BR" sz="2000" b="1" dirty="0" err="1">
                <a:solidFill>
                  <a:srgbClr val="94EE6B"/>
                </a:solidFill>
                <a:latin typeface="Quantico" panose="020B0604020202020204" charset="0"/>
              </a:rPr>
              <a:t>not</a:t>
            </a:r>
            <a:r>
              <a:rPr lang="pt-BR" sz="2000" dirty="0">
                <a:solidFill>
                  <a:schemeClr val="tx1"/>
                </a:solidFill>
                <a:latin typeface="Quantico" panose="020B0604020202020204" charset="0"/>
              </a:rPr>
              <a:t> - O resultado de uma expressão usando o operador lógico NOT, inverte o valor da expressão ou condição, ou seja, se verdadeira inverte para falsa e vice-versa. </a:t>
            </a:r>
          </a:p>
        </p:txBody>
      </p:sp>
    </p:spTree>
    <p:extLst>
      <p:ext uri="{BB962C8B-B14F-4D97-AF65-F5344CB8AC3E}">
        <p14:creationId xmlns:p14="http://schemas.microsoft.com/office/powerpoint/2010/main" val="2966775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000" dirty="0">
                <a:solidFill>
                  <a:schemeClr val="tx1"/>
                </a:solidFill>
                <a:latin typeface="Quantico" panose="020B0604020202020204" charset="0"/>
              </a:rPr>
              <a:t>A tabela a seguir mostra todos os valores possíveis gerados pelos três operadores lógicos (AND, OR e NOT), envolvendo dois valores lógicos: </a:t>
            </a:r>
          </a:p>
        </p:txBody>
      </p:sp>
      <p:pic>
        <p:nvPicPr>
          <p:cNvPr id="3" name="Imagem 2">
            <a:extLst>
              <a:ext uri="{FF2B5EF4-FFF2-40B4-BE49-F238E27FC236}">
                <a16:creationId xmlns:a16="http://schemas.microsoft.com/office/drawing/2014/main" id="{DF355AE5-4259-532C-0A25-14806F50EC56}"/>
              </a:ext>
            </a:extLst>
          </p:cNvPr>
          <p:cNvPicPr>
            <a:picLocks noChangeAspect="1"/>
          </p:cNvPicPr>
          <p:nvPr/>
        </p:nvPicPr>
        <p:blipFill>
          <a:blip r:embed="rId3"/>
          <a:stretch>
            <a:fillRect/>
          </a:stretch>
        </p:blipFill>
        <p:spPr>
          <a:xfrm>
            <a:off x="892994" y="2300017"/>
            <a:ext cx="3578012" cy="1391449"/>
          </a:xfrm>
          <a:prstGeom prst="rect">
            <a:avLst/>
          </a:prstGeom>
        </p:spPr>
      </p:pic>
      <p:pic>
        <p:nvPicPr>
          <p:cNvPr id="5" name="Imagem 4">
            <a:extLst>
              <a:ext uri="{FF2B5EF4-FFF2-40B4-BE49-F238E27FC236}">
                <a16:creationId xmlns:a16="http://schemas.microsoft.com/office/drawing/2014/main" id="{C8D4BEC1-12F5-A257-EAC2-8342FF07F53B}"/>
              </a:ext>
            </a:extLst>
          </p:cNvPr>
          <p:cNvPicPr>
            <a:picLocks noChangeAspect="1"/>
          </p:cNvPicPr>
          <p:nvPr/>
        </p:nvPicPr>
        <p:blipFill>
          <a:blip r:embed="rId4"/>
          <a:stretch>
            <a:fillRect/>
          </a:stretch>
        </p:blipFill>
        <p:spPr>
          <a:xfrm>
            <a:off x="4571450" y="2286611"/>
            <a:ext cx="3648625" cy="2003167"/>
          </a:xfrm>
          <a:prstGeom prst="rect">
            <a:avLst/>
          </a:prstGeom>
        </p:spPr>
      </p:pic>
    </p:spTree>
    <p:extLst>
      <p:ext uri="{BB962C8B-B14F-4D97-AF65-F5344CB8AC3E}">
        <p14:creationId xmlns:p14="http://schemas.microsoft.com/office/powerpoint/2010/main" val="23835638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6" name="Imagem 5">
            <a:extLst>
              <a:ext uri="{FF2B5EF4-FFF2-40B4-BE49-F238E27FC236}">
                <a16:creationId xmlns:a16="http://schemas.microsoft.com/office/drawing/2014/main" id="{628B1CA8-E971-7CAC-260C-A7F7847C8094}"/>
              </a:ext>
            </a:extLst>
          </p:cNvPr>
          <p:cNvPicPr>
            <a:picLocks noChangeAspect="1"/>
          </p:cNvPicPr>
          <p:nvPr/>
        </p:nvPicPr>
        <p:blipFill>
          <a:blip r:embed="rId3"/>
          <a:stretch>
            <a:fillRect/>
          </a:stretch>
        </p:blipFill>
        <p:spPr>
          <a:xfrm>
            <a:off x="989494" y="1186990"/>
            <a:ext cx="4280903" cy="2019053"/>
          </a:xfrm>
          <a:prstGeom prst="rect">
            <a:avLst/>
          </a:prstGeom>
        </p:spPr>
      </p:pic>
      <p:pic>
        <p:nvPicPr>
          <p:cNvPr id="8" name="Imagem 7">
            <a:extLst>
              <a:ext uri="{FF2B5EF4-FFF2-40B4-BE49-F238E27FC236}">
                <a16:creationId xmlns:a16="http://schemas.microsoft.com/office/drawing/2014/main" id="{1F9E2761-B411-812C-DCA0-27C87F72BEDB}"/>
              </a:ext>
            </a:extLst>
          </p:cNvPr>
          <p:cNvPicPr>
            <a:picLocks noChangeAspect="1"/>
          </p:cNvPicPr>
          <p:nvPr/>
        </p:nvPicPr>
        <p:blipFill>
          <a:blip r:embed="rId4"/>
          <a:stretch>
            <a:fillRect/>
          </a:stretch>
        </p:blipFill>
        <p:spPr>
          <a:xfrm>
            <a:off x="3784061" y="2196517"/>
            <a:ext cx="4639939" cy="2019052"/>
          </a:xfrm>
          <a:prstGeom prst="rect">
            <a:avLst/>
          </a:prstGeom>
        </p:spPr>
      </p:pic>
    </p:spTree>
    <p:extLst>
      <p:ext uri="{BB962C8B-B14F-4D97-AF65-F5344CB8AC3E}">
        <p14:creationId xmlns:p14="http://schemas.microsoft.com/office/powerpoint/2010/main" val="407046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000" b="1" dirty="0">
                <a:solidFill>
                  <a:srgbClr val="94EE6B"/>
                </a:solidFill>
                <a:latin typeface="Quantico" panose="020B0604020202020204" charset="0"/>
              </a:rPr>
              <a:t>Trabalhando com </a:t>
            </a:r>
            <a:r>
              <a:rPr lang="pt-BR" sz="2000" b="1" dirty="0" err="1">
                <a:solidFill>
                  <a:srgbClr val="94EE6B"/>
                </a:solidFill>
                <a:latin typeface="Quantico" panose="020B0604020202020204" charset="0"/>
              </a:rPr>
              <a:t>Strings</a:t>
            </a:r>
            <a:endParaRPr lang="pt-BR" sz="2000" b="1" dirty="0">
              <a:solidFill>
                <a:srgbClr val="94EE6B"/>
              </a:solidFill>
              <a:latin typeface="Quantico" panose="020B0604020202020204" charset="0"/>
            </a:endParaRPr>
          </a:p>
          <a:p>
            <a:pPr marL="152400" indent="0" algn="just">
              <a:buClr>
                <a:srgbClr val="94EE6B"/>
              </a:buClr>
              <a:buNone/>
            </a:pPr>
            <a:r>
              <a:rPr lang="pt-BR" sz="2000" dirty="0">
                <a:solidFill>
                  <a:schemeClr val="tx1"/>
                </a:solidFill>
                <a:latin typeface="Quantico" panose="020B0604020202020204" charset="0"/>
              </a:rPr>
              <a:t>Uma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é uma cadeia de caracteres, ou seja, um conjunto de caracteres, que em Python é representada com algum conteúdo entre as aspas simples ou duplas. Pode fazer parte de uma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números, letras e caracteres especiais. </a:t>
            </a:r>
          </a:p>
          <a:p>
            <a:pPr marL="152400" indent="0" algn="just">
              <a:buClr>
                <a:srgbClr val="94EE6B"/>
              </a:buClr>
              <a:buNone/>
            </a:pPr>
            <a:r>
              <a:rPr lang="pt-BR" sz="2000" dirty="0">
                <a:solidFill>
                  <a:schemeClr val="tx1"/>
                </a:solidFill>
                <a:latin typeface="Quantico" panose="020B0604020202020204" charset="0"/>
              </a:rPr>
              <a:t>Podemos converter um número em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usando a função </a:t>
            </a:r>
            <a:r>
              <a:rPr lang="pt-BR" sz="2000" dirty="0" err="1">
                <a:solidFill>
                  <a:schemeClr val="tx1"/>
                </a:solidFill>
                <a:latin typeface="Quantico" panose="020B0604020202020204" charset="0"/>
              </a:rPr>
              <a:t>int</a:t>
            </a:r>
            <a:r>
              <a:rPr lang="pt-BR" sz="2000" dirty="0">
                <a:solidFill>
                  <a:schemeClr val="tx1"/>
                </a:solidFill>
                <a:latin typeface="Quantico" panose="020B0604020202020204" charset="0"/>
              </a:rPr>
              <a:t>( </a:t>
            </a:r>
            <a:r>
              <a:rPr lang="pt-BR" sz="2000" dirty="0" err="1">
                <a:solidFill>
                  <a:schemeClr val="tx1"/>
                </a:solidFill>
                <a:latin typeface="Quantico" panose="020B0604020202020204" charset="0"/>
              </a:rPr>
              <a:t>string</a:t>
            </a:r>
            <a:r>
              <a:rPr lang="pt-BR" sz="2000" dirty="0">
                <a:solidFill>
                  <a:schemeClr val="tx1"/>
                </a:solidFill>
                <a:latin typeface="Quantico" panose="020B0604020202020204" charset="0"/>
              </a:rPr>
              <a:t> ), conforme já visto. </a:t>
            </a:r>
          </a:p>
          <a:p>
            <a:pPr marL="152400" indent="0" algn="just">
              <a:buClr>
                <a:srgbClr val="94EE6B"/>
              </a:buClr>
              <a:buNone/>
            </a:pPr>
            <a:endParaRPr lang="pt-BR" sz="2000" dirty="0">
              <a:solidFill>
                <a:schemeClr val="tx1"/>
              </a:solidFill>
              <a:latin typeface="Quantico" panose="020B0604020202020204" charset="0"/>
            </a:endParaRPr>
          </a:p>
        </p:txBody>
      </p:sp>
    </p:spTree>
    <p:extLst>
      <p:ext uri="{BB962C8B-B14F-4D97-AF65-F5344CB8AC3E}">
        <p14:creationId xmlns:p14="http://schemas.microsoft.com/office/powerpoint/2010/main" val="3109932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3" name="Imagem 2">
            <a:extLst>
              <a:ext uri="{FF2B5EF4-FFF2-40B4-BE49-F238E27FC236}">
                <a16:creationId xmlns:a16="http://schemas.microsoft.com/office/drawing/2014/main" id="{468B99EE-68C4-E8F3-2C12-B84F4E4DB473}"/>
              </a:ext>
            </a:extLst>
          </p:cNvPr>
          <p:cNvPicPr>
            <a:picLocks noChangeAspect="1"/>
          </p:cNvPicPr>
          <p:nvPr/>
        </p:nvPicPr>
        <p:blipFill>
          <a:blip r:embed="rId3"/>
          <a:stretch>
            <a:fillRect/>
          </a:stretch>
        </p:blipFill>
        <p:spPr>
          <a:xfrm>
            <a:off x="4479817" y="475500"/>
            <a:ext cx="4067743" cy="4040056"/>
          </a:xfrm>
          <a:prstGeom prst="rect">
            <a:avLst/>
          </a:prstGeom>
        </p:spPr>
      </p:pic>
      <p:sp>
        <p:nvSpPr>
          <p:cNvPr id="5" name="CaixaDeTexto 4">
            <a:extLst>
              <a:ext uri="{FF2B5EF4-FFF2-40B4-BE49-F238E27FC236}">
                <a16:creationId xmlns:a16="http://schemas.microsoft.com/office/drawing/2014/main" id="{F6831FE7-9ADB-C172-948F-95414AABD721}"/>
              </a:ext>
            </a:extLst>
          </p:cNvPr>
          <p:cNvSpPr txBox="1"/>
          <p:nvPr/>
        </p:nvSpPr>
        <p:spPr>
          <a:xfrm>
            <a:off x="596440" y="1691368"/>
            <a:ext cx="3166534" cy="1938992"/>
          </a:xfrm>
          <a:prstGeom prst="rect">
            <a:avLst/>
          </a:prstGeom>
          <a:noFill/>
        </p:spPr>
        <p:txBody>
          <a:bodyPr wrap="square">
            <a:spAutoFit/>
          </a:bodyPr>
          <a:lstStyle/>
          <a:p>
            <a:pPr marL="152400" indent="0" algn="ctr">
              <a:buClr>
                <a:srgbClr val="94EE6B"/>
              </a:buClr>
              <a:buNone/>
            </a:pPr>
            <a:r>
              <a:rPr lang="pt-BR" sz="2400" dirty="0">
                <a:solidFill>
                  <a:schemeClr val="tx1"/>
                </a:solidFill>
                <a:latin typeface="Quantico" panose="020B0604020202020204" charset="0"/>
              </a:rPr>
              <a:t>Ao lado estão listadas algumas funções básicas para manipulação de </a:t>
            </a:r>
            <a:r>
              <a:rPr lang="pt-BR" sz="2400" dirty="0" err="1">
                <a:solidFill>
                  <a:schemeClr val="tx1"/>
                </a:solidFill>
                <a:latin typeface="Quantico" panose="020B0604020202020204" charset="0"/>
              </a:rPr>
              <a:t>strings</a:t>
            </a:r>
            <a:r>
              <a:rPr lang="pt-BR" sz="2400" dirty="0">
                <a:solidFill>
                  <a:schemeClr val="tx1"/>
                </a:solidFill>
                <a:latin typeface="Quantico" panose="020B0604020202020204" charset="0"/>
              </a:rPr>
              <a:t>:</a:t>
            </a:r>
          </a:p>
        </p:txBody>
      </p:sp>
    </p:spTree>
    <p:extLst>
      <p:ext uri="{BB962C8B-B14F-4D97-AF65-F5344CB8AC3E}">
        <p14:creationId xmlns:p14="http://schemas.microsoft.com/office/powerpoint/2010/main" val="239296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t>Fluxograma - Simbologia</a:t>
            </a:r>
            <a:endParaRPr dirty="0"/>
          </a:p>
        </p:txBody>
      </p:sp>
      <p:sp>
        <p:nvSpPr>
          <p:cNvPr id="302" name="Google Shape;302;p33"/>
          <p:cNvSpPr txBox="1"/>
          <p:nvPr/>
        </p:nvSpPr>
        <p:spPr>
          <a:xfrm>
            <a:off x="71559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grpSp>
        <p:nvGrpSpPr>
          <p:cNvPr id="4" name="Agrupar 3">
            <a:extLst>
              <a:ext uri="{FF2B5EF4-FFF2-40B4-BE49-F238E27FC236}">
                <a16:creationId xmlns:a16="http://schemas.microsoft.com/office/drawing/2014/main" id="{716BD2EC-18ED-186B-8D2C-11CDF748F195}"/>
              </a:ext>
            </a:extLst>
          </p:cNvPr>
          <p:cNvGrpSpPr/>
          <p:nvPr/>
        </p:nvGrpSpPr>
        <p:grpSpPr>
          <a:xfrm>
            <a:off x="519279" y="1271809"/>
            <a:ext cx="8161877" cy="1461939"/>
            <a:chOff x="1393353" y="2216102"/>
            <a:chExt cx="8240898" cy="1461939"/>
          </a:xfrm>
        </p:grpSpPr>
        <p:grpSp>
          <p:nvGrpSpPr>
            <p:cNvPr id="5" name="Agrupar 4">
              <a:extLst>
                <a:ext uri="{FF2B5EF4-FFF2-40B4-BE49-F238E27FC236}">
                  <a16:creationId xmlns:a16="http://schemas.microsoft.com/office/drawing/2014/main" id="{A83B13B4-4A00-6C1C-20A2-9073CD1FF2E9}"/>
                </a:ext>
              </a:extLst>
            </p:cNvPr>
            <p:cNvGrpSpPr/>
            <p:nvPr/>
          </p:nvGrpSpPr>
          <p:grpSpPr>
            <a:xfrm>
              <a:off x="1881847" y="2216102"/>
              <a:ext cx="7752404" cy="1461939"/>
              <a:chOff x="1881847" y="2216102"/>
              <a:chExt cx="7752404" cy="1461939"/>
            </a:xfrm>
          </p:grpSpPr>
          <p:sp>
            <p:nvSpPr>
              <p:cNvPr id="7" name="CaixaDeTexto 6">
                <a:extLst>
                  <a:ext uri="{FF2B5EF4-FFF2-40B4-BE49-F238E27FC236}">
                    <a16:creationId xmlns:a16="http://schemas.microsoft.com/office/drawing/2014/main" id="{499510FF-98ED-FB4E-F58E-693559877345}"/>
                  </a:ext>
                </a:extLst>
              </p:cNvPr>
              <p:cNvSpPr txBox="1"/>
              <p:nvPr/>
            </p:nvSpPr>
            <p:spPr>
              <a:xfrm>
                <a:off x="1881847" y="3154821"/>
                <a:ext cx="1558961" cy="523220"/>
              </a:xfrm>
              <a:prstGeom prst="rect">
                <a:avLst/>
              </a:prstGeom>
              <a:noFill/>
            </p:spPr>
            <p:txBody>
              <a:bodyPr wrap="none" rtlCol="0">
                <a:spAutoFit/>
              </a:bodyPr>
              <a:lstStyle/>
              <a:p>
                <a:r>
                  <a:rPr lang="pt-BR" sz="2800" b="1" dirty="0">
                    <a:solidFill>
                      <a:schemeClr val="tx2">
                        <a:lumMod val="60000"/>
                        <a:lumOff val="40000"/>
                      </a:schemeClr>
                    </a:solidFill>
                    <a:latin typeface="Quantico" panose="020B0604020202020204" charset="0"/>
                  </a:rPr>
                  <a:t>Teclado</a:t>
                </a:r>
              </a:p>
            </p:txBody>
          </p:sp>
          <p:sp>
            <p:nvSpPr>
              <p:cNvPr id="8" name="CaixaDeTexto 7">
                <a:extLst>
                  <a:ext uri="{FF2B5EF4-FFF2-40B4-BE49-F238E27FC236}">
                    <a16:creationId xmlns:a16="http://schemas.microsoft.com/office/drawing/2014/main" id="{BE6CF2AC-9C2F-BF51-EF53-09315827E96E}"/>
                  </a:ext>
                </a:extLst>
              </p:cNvPr>
              <p:cNvSpPr txBox="1"/>
              <p:nvPr/>
            </p:nvSpPr>
            <p:spPr>
              <a:xfrm>
                <a:off x="4084214" y="2216102"/>
                <a:ext cx="5550037" cy="1200329"/>
              </a:xfrm>
              <a:prstGeom prst="rect">
                <a:avLst/>
              </a:prstGeom>
              <a:noFill/>
            </p:spPr>
            <p:txBody>
              <a:bodyPr wrap="square" rtlCol="0">
                <a:spAutoFit/>
              </a:bodyPr>
              <a:lstStyle/>
              <a:p>
                <a:pPr algn="just"/>
                <a:r>
                  <a:rPr lang="pt-BR" sz="2400" dirty="0">
                    <a:solidFill>
                      <a:schemeClr val="tx2">
                        <a:lumMod val="60000"/>
                        <a:lumOff val="40000"/>
                      </a:schemeClr>
                    </a:solidFill>
                    <a:latin typeface="Quantico" panose="020B0604020202020204" charset="0"/>
                    <a:cs typeface="Arial" panose="020B0604020202020204" pitchFamily="34" charset="0"/>
                  </a:rPr>
                  <a:t>Indica que a informação será digitada via teclado. Este diagrama representa entrada de dados.</a:t>
                </a:r>
              </a:p>
            </p:txBody>
          </p:sp>
        </p:grpSp>
        <p:sp>
          <p:nvSpPr>
            <p:cNvPr id="6" name="Fluxograma: Entrada Manual 5">
              <a:extLst>
                <a:ext uri="{FF2B5EF4-FFF2-40B4-BE49-F238E27FC236}">
                  <a16:creationId xmlns:a16="http://schemas.microsoft.com/office/drawing/2014/main" id="{50807860-25D9-7617-D98D-94A92BC10A02}"/>
                </a:ext>
              </a:extLst>
            </p:cNvPr>
            <p:cNvSpPr/>
            <p:nvPr/>
          </p:nvSpPr>
          <p:spPr>
            <a:xfrm>
              <a:off x="1393353" y="2283276"/>
              <a:ext cx="2422604" cy="803749"/>
            </a:xfrm>
            <a:prstGeom prst="flowChartManualInput">
              <a:avLst/>
            </a:prstGeom>
            <a:noFill/>
            <a:ln w="38100"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dirty="0">
                <a:solidFill>
                  <a:schemeClr val="accent5"/>
                </a:solidFill>
              </a:endParaRPr>
            </a:p>
          </p:txBody>
        </p:sp>
      </p:grpSp>
      <p:grpSp>
        <p:nvGrpSpPr>
          <p:cNvPr id="9" name="Agrupar 8">
            <a:extLst>
              <a:ext uri="{FF2B5EF4-FFF2-40B4-BE49-F238E27FC236}">
                <a16:creationId xmlns:a16="http://schemas.microsoft.com/office/drawing/2014/main" id="{18AF9F65-15C4-3D01-2BDE-CC228B1FDE5E}"/>
              </a:ext>
            </a:extLst>
          </p:cNvPr>
          <p:cNvGrpSpPr/>
          <p:nvPr/>
        </p:nvGrpSpPr>
        <p:grpSpPr>
          <a:xfrm>
            <a:off x="499314" y="3061698"/>
            <a:ext cx="8181651" cy="1519940"/>
            <a:chOff x="1373387" y="4393788"/>
            <a:chExt cx="8260863" cy="1519940"/>
          </a:xfrm>
        </p:grpSpPr>
        <p:grpSp>
          <p:nvGrpSpPr>
            <p:cNvPr id="10" name="Agrupar 9">
              <a:extLst>
                <a:ext uri="{FF2B5EF4-FFF2-40B4-BE49-F238E27FC236}">
                  <a16:creationId xmlns:a16="http://schemas.microsoft.com/office/drawing/2014/main" id="{9C465001-9E51-E040-FB78-7542839AA922}"/>
                </a:ext>
              </a:extLst>
            </p:cNvPr>
            <p:cNvGrpSpPr/>
            <p:nvPr/>
          </p:nvGrpSpPr>
          <p:grpSpPr>
            <a:xfrm>
              <a:off x="1907239" y="4393788"/>
              <a:ext cx="7727011" cy="1519940"/>
              <a:chOff x="1741739" y="2191720"/>
              <a:chExt cx="7727011" cy="1519940"/>
            </a:xfrm>
          </p:grpSpPr>
          <p:sp>
            <p:nvSpPr>
              <p:cNvPr id="12" name="CaixaDeTexto 11">
                <a:extLst>
                  <a:ext uri="{FF2B5EF4-FFF2-40B4-BE49-F238E27FC236}">
                    <a16:creationId xmlns:a16="http://schemas.microsoft.com/office/drawing/2014/main" id="{B2C5FAF4-327A-3E56-F0F8-3179D242967F}"/>
                  </a:ext>
                </a:extLst>
              </p:cNvPr>
              <p:cNvSpPr txBox="1"/>
              <p:nvPr/>
            </p:nvSpPr>
            <p:spPr>
              <a:xfrm>
                <a:off x="1741739" y="3188440"/>
                <a:ext cx="1479654" cy="523220"/>
              </a:xfrm>
              <a:prstGeom prst="rect">
                <a:avLst/>
              </a:prstGeom>
              <a:noFill/>
            </p:spPr>
            <p:txBody>
              <a:bodyPr wrap="none" rtlCol="0">
                <a:spAutoFit/>
              </a:bodyPr>
              <a:lstStyle/>
              <a:p>
                <a:r>
                  <a:rPr lang="pt-BR" sz="2800" b="1" dirty="0">
                    <a:solidFill>
                      <a:schemeClr val="accent6">
                        <a:lumMod val="85000"/>
                      </a:schemeClr>
                    </a:solidFill>
                    <a:latin typeface="Quantico" panose="020B0604020202020204" charset="0"/>
                  </a:rPr>
                  <a:t>Display</a:t>
                </a:r>
              </a:p>
            </p:txBody>
          </p:sp>
          <p:sp>
            <p:nvSpPr>
              <p:cNvPr id="21" name="CaixaDeTexto 20">
                <a:extLst>
                  <a:ext uri="{FF2B5EF4-FFF2-40B4-BE49-F238E27FC236}">
                    <a16:creationId xmlns:a16="http://schemas.microsoft.com/office/drawing/2014/main" id="{2E0DFECD-087C-82DF-CB2A-EA9B56444CEE}"/>
                  </a:ext>
                </a:extLst>
              </p:cNvPr>
              <p:cNvSpPr txBox="1"/>
              <p:nvPr/>
            </p:nvSpPr>
            <p:spPr>
              <a:xfrm>
                <a:off x="3918713" y="2191720"/>
                <a:ext cx="5550037" cy="1200329"/>
              </a:xfrm>
              <a:prstGeom prst="rect">
                <a:avLst/>
              </a:prstGeom>
              <a:noFill/>
            </p:spPr>
            <p:txBody>
              <a:bodyPr wrap="square" rtlCol="0">
                <a:spAutoFit/>
              </a:bodyPr>
              <a:lstStyle/>
              <a:p>
                <a:pPr algn="just"/>
                <a:r>
                  <a:rPr lang="pt-BR" sz="2400" dirty="0">
                    <a:solidFill>
                      <a:schemeClr val="accent6">
                        <a:lumMod val="85000"/>
                      </a:schemeClr>
                    </a:solidFill>
                    <a:latin typeface="Quantico" panose="020B0604020202020204" charset="0"/>
                    <a:cs typeface="Arial" panose="020B0604020202020204" pitchFamily="34" charset="0"/>
                  </a:rPr>
                  <a:t>Indica que a informação será exibida no monitor. Diagrama que representa saída de dados.</a:t>
                </a:r>
              </a:p>
            </p:txBody>
          </p:sp>
        </p:grpSp>
        <p:sp>
          <p:nvSpPr>
            <p:cNvPr id="11" name="Fluxograma: Exibir 10">
              <a:extLst>
                <a:ext uri="{FF2B5EF4-FFF2-40B4-BE49-F238E27FC236}">
                  <a16:creationId xmlns:a16="http://schemas.microsoft.com/office/drawing/2014/main" id="{B9FFCAE6-7AF5-DFCF-AE60-F1C9DA1EA471}"/>
                </a:ext>
              </a:extLst>
            </p:cNvPr>
            <p:cNvSpPr/>
            <p:nvPr/>
          </p:nvSpPr>
          <p:spPr>
            <a:xfrm>
              <a:off x="1373387" y="4393788"/>
              <a:ext cx="2442570" cy="830997"/>
            </a:xfrm>
            <a:prstGeom prst="flowChartDisplay">
              <a:avLst/>
            </a:prstGeom>
            <a:noFill/>
            <a:ln w="38100" cap="flat" cmpd="sng" algn="ctr">
              <a:solidFill>
                <a:schemeClr val="accent6">
                  <a:lumMod val="8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pt-BR">
                <a:solidFill>
                  <a:srgbClr val="FF0000"/>
                </a:solidFill>
              </a:endParaRPr>
            </a:p>
          </p:txBody>
        </p:sp>
      </p:grpSp>
    </p:spTree>
    <p:extLst>
      <p:ext uri="{BB962C8B-B14F-4D97-AF65-F5344CB8AC3E}">
        <p14:creationId xmlns:p14="http://schemas.microsoft.com/office/powerpoint/2010/main" val="114387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21" name="Imagem 20">
            <a:extLst>
              <a:ext uri="{FF2B5EF4-FFF2-40B4-BE49-F238E27FC236}">
                <a16:creationId xmlns:a16="http://schemas.microsoft.com/office/drawing/2014/main" id="{60DB1CCB-8B75-53B9-C74A-7F4D02BADD76}"/>
              </a:ext>
            </a:extLst>
          </p:cNvPr>
          <p:cNvPicPr>
            <a:picLocks noChangeAspect="1"/>
          </p:cNvPicPr>
          <p:nvPr/>
        </p:nvPicPr>
        <p:blipFill>
          <a:blip r:embed="rId3"/>
          <a:stretch>
            <a:fillRect/>
          </a:stretch>
        </p:blipFill>
        <p:spPr>
          <a:xfrm>
            <a:off x="1013916" y="1219158"/>
            <a:ext cx="7116168" cy="3134162"/>
          </a:xfrm>
          <a:prstGeom prst="rect">
            <a:avLst/>
          </a:prstGeom>
        </p:spPr>
      </p:pic>
      <p:pic>
        <p:nvPicPr>
          <p:cNvPr id="26" name="Imagem 25">
            <a:extLst>
              <a:ext uri="{FF2B5EF4-FFF2-40B4-BE49-F238E27FC236}">
                <a16:creationId xmlns:a16="http://schemas.microsoft.com/office/drawing/2014/main" id="{E04B160A-A154-F769-6213-05597B991553}"/>
              </a:ext>
            </a:extLst>
          </p:cNvPr>
          <p:cNvPicPr>
            <a:picLocks noChangeAspect="1"/>
          </p:cNvPicPr>
          <p:nvPr/>
        </p:nvPicPr>
        <p:blipFill>
          <a:blip r:embed="rId4"/>
          <a:stretch>
            <a:fillRect/>
          </a:stretch>
        </p:blipFill>
        <p:spPr>
          <a:xfrm>
            <a:off x="647152" y="1247590"/>
            <a:ext cx="7849695" cy="3134162"/>
          </a:xfrm>
          <a:prstGeom prst="rect">
            <a:avLst/>
          </a:prstGeom>
        </p:spPr>
      </p:pic>
    </p:spTree>
    <p:extLst>
      <p:ext uri="{BB962C8B-B14F-4D97-AF65-F5344CB8AC3E}">
        <p14:creationId xmlns:p14="http://schemas.microsoft.com/office/powerpoint/2010/main" val="8152894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5" name="Imagem 4">
            <a:extLst>
              <a:ext uri="{FF2B5EF4-FFF2-40B4-BE49-F238E27FC236}">
                <a16:creationId xmlns:a16="http://schemas.microsoft.com/office/drawing/2014/main" id="{BEF03496-1C8A-D211-AEDB-DE24DED240D6}"/>
              </a:ext>
            </a:extLst>
          </p:cNvPr>
          <p:cNvPicPr>
            <a:picLocks noChangeAspect="1"/>
          </p:cNvPicPr>
          <p:nvPr/>
        </p:nvPicPr>
        <p:blipFill>
          <a:blip r:embed="rId3"/>
          <a:stretch>
            <a:fillRect/>
          </a:stretch>
        </p:blipFill>
        <p:spPr>
          <a:xfrm>
            <a:off x="3594143" y="475500"/>
            <a:ext cx="3916215" cy="4073922"/>
          </a:xfrm>
          <a:prstGeom prst="rect">
            <a:avLst/>
          </a:prstGeom>
        </p:spPr>
      </p:pic>
    </p:spTree>
    <p:extLst>
      <p:ext uri="{BB962C8B-B14F-4D97-AF65-F5344CB8AC3E}">
        <p14:creationId xmlns:p14="http://schemas.microsoft.com/office/powerpoint/2010/main" val="1155100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7" name="Imagem 6">
            <a:extLst>
              <a:ext uri="{FF2B5EF4-FFF2-40B4-BE49-F238E27FC236}">
                <a16:creationId xmlns:a16="http://schemas.microsoft.com/office/drawing/2014/main" id="{186B5FC9-9E36-FA4D-503B-007F1B468F06}"/>
              </a:ext>
            </a:extLst>
          </p:cNvPr>
          <p:cNvPicPr>
            <a:picLocks noChangeAspect="1"/>
          </p:cNvPicPr>
          <p:nvPr/>
        </p:nvPicPr>
        <p:blipFill>
          <a:blip r:embed="rId3"/>
          <a:stretch>
            <a:fillRect/>
          </a:stretch>
        </p:blipFill>
        <p:spPr>
          <a:xfrm>
            <a:off x="1545284" y="1607642"/>
            <a:ext cx="6053431" cy="1928216"/>
          </a:xfrm>
          <a:prstGeom prst="rect">
            <a:avLst/>
          </a:prstGeom>
        </p:spPr>
      </p:pic>
    </p:spTree>
    <p:extLst>
      <p:ext uri="{BB962C8B-B14F-4D97-AF65-F5344CB8AC3E}">
        <p14:creationId xmlns:p14="http://schemas.microsoft.com/office/powerpoint/2010/main" val="8179254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000" b="1" dirty="0">
                <a:solidFill>
                  <a:srgbClr val="94EE6B"/>
                </a:solidFill>
                <a:latin typeface="Quantico" panose="020B0604020202020204" charset="0"/>
              </a:rPr>
              <a:t>Indentação</a:t>
            </a:r>
          </a:p>
          <a:p>
            <a:pPr marL="152400" indent="0" algn="just">
              <a:buClr>
                <a:srgbClr val="94EE6B"/>
              </a:buClr>
              <a:buNone/>
            </a:pPr>
            <a:r>
              <a:rPr lang="pt-BR" sz="2000" dirty="0">
                <a:solidFill>
                  <a:schemeClr val="tx1"/>
                </a:solidFill>
                <a:latin typeface="Quantico" panose="020B0604020202020204" charset="0"/>
              </a:rPr>
              <a:t>A indentação é uma característica peculiar na linguagem. Enquanto os blocos são delimitados em C, Java e PHP por {} (chaves) e em Pascal e Fortran por palavras-chave como </a:t>
            </a:r>
            <a:r>
              <a:rPr lang="pt-BR" sz="2000" dirty="0" err="1">
                <a:solidFill>
                  <a:schemeClr val="tx1"/>
                </a:solidFill>
                <a:latin typeface="Quantico" panose="020B0604020202020204" charset="0"/>
              </a:rPr>
              <a:t>then</a:t>
            </a:r>
            <a:r>
              <a:rPr lang="pt-BR" sz="2000" dirty="0">
                <a:solidFill>
                  <a:schemeClr val="tx1"/>
                </a:solidFill>
                <a:latin typeface="Quantico" panose="020B0604020202020204" charset="0"/>
              </a:rPr>
              <a:t> e </a:t>
            </a:r>
            <a:r>
              <a:rPr lang="pt-BR" sz="2000" dirty="0" err="1">
                <a:solidFill>
                  <a:schemeClr val="tx1"/>
                </a:solidFill>
                <a:latin typeface="Quantico" panose="020B0604020202020204" charset="0"/>
              </a:rPr>
              <a:t>endif</a:t>
            </a:r>
            <a:r>
              <a:rPr lang="pt-BR" sz="2000" dirty="0">
                <a:solidFill>
                  <a:schemeClr val="tx1"/>
                </a:solidFill>
                <a:latin typeface="Quantico" panose="020B0604020202020204" charset="0"/>
              </a:rPr>
              <a:t>, em Python, blocos são delimitados por espaços ou tabulações formando uma indentação visual; não existem símbolos de “abre” e “fecha”. Python requer uma indentação padronizada. Em outras linguagens, como C/C++ ou JavaScript, a indentação não é necessária devido aos delimitadores de blocos, sendo utilizada somente para melhor visualização. </a:t>
            </a:r>
          </a:p>
        </p:txBody>
      </p:sp>
    </p:spTree>
    <p:extLst>
      <p:ext uri="{BB962C8B-B14F-4D97-AF65-F5344CB8AC3E}">
        <p14:creationId xmlns:p14="http://schemas.microsoft.com/office/powerpoint/2010/main" val="17256502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2816845"/>
            <a:ext cx="7500075" cy="1081236"/>
          </a:xfrm>
        </p:spPr>
        <p:txBody>
          <a:bodyPr/>
          <a:lstStyle/>
          <a:p>
            <a:pPr marL="152400" indent="0" algn="just">
              <a:buClr>
                <a:srgbClr val="94EE6B"/>
              </a:buClr>
              <a:buNone/>
            </a:pPr>
            <a:r>
              <a:rPr lang="pt-BR" sz="2000" dirty="0">
                <a:solidFill>
                  <a:schemeClr val="tx1"/>
                </a:solidFill>
                <a:latin typeface="Quantico" panose="020B0604020202020204" charset="0"/>
              </a:rPr>
              <a:t>Podemos notar que a indentação faz toda a diferença na interpretação das instruções, portanto, não esqueçam de configurar em seu editor o valor para tabulação, caso não esteja usando uma IDE específica para Python. Por padrão, são usados 4 espaços em branco para definir a indentação.</a:t>
            </a:r>
          </a:p>
        </p:txBody>
      </p:sp>
      <p:pic>
        <p:nvPicPr>
          <p:cNvPr id="6" name="Imagem 5">
            <a:extLst>
              <a:ext uri="{FF2B5EF4-FFF2-40B4-BE49-F238E27FC236}">
                <a16:creationId xmlns:a16="http://schemas.microsoft.com/office/drawing/2014/main" id="{20C865E4-6E6F-B743-8851-0FF35C013581}"/>
              </a:ext>
            </a:extLst>
          </p:cNvPr>
          <p:cNvPicPr>
            <a:picLocks noChangeAspect="1"/>
          </p:cNvPicPr>
          <p:nvPr/>
        </p:nvPicPr>
        <p:blipFill>
          <a:blip r:embed="rId3"/>
          <a:stretch>
            <a:fillRect/>
          </a:stretch>
        </p:blipFill>
        <p:spPr>
          <a:xfrm>
            <a:off x="4820702" y="1074021"/>
            <a:ext cx="2234855" cy="1393597"/>
          </a:xfrm>
          <a:prstGeom prst="rect">
            <a:avLst/>
          </a:prstGeom>
        </p:spPr>
      </p:pic>
      <p:pic>
        <p:nvPicPr>
          <p:cNvPr id="8" name="Imagem 7">
            <a:extLst>
              <a:ext uri="{FF2B5EF4-FFF2-40B4-BE49-F238E27FC236}">
                <a16:creationId xmlns:a16="http://schemas.microsoft.com/office/drawing/2014/main" id="{7E60F4EC-01E1-C091-EF79-28E84AE83376}"/>
              </a:ext>
            </a:extLst>
          </p:cNvPr>
          <p:cNvPicPr>
            <a:picLocks noChangeAspect="1"/>
          </p:cNvPicPr>
          <p:nvPr/>
        </p:nvPicPr>
        <p:blipFill>
          <a:blip r:embed="rId4"/>
          <a:stretch>
            <a:fillRect/>
          </a:stretch>
        </p:blipFill>
        <p:spPr>
          <a:xfrm>
            <a:off x="2088445" y="1074021"/>
            <a:ext cx="2234855" cy="1393598"/>
          </a:xfrm>
          <a:prstGeom prst="rect">
            <a:avLst/>
          </a:prstGeom>
        </p:spPr>
      </p:pic>
      <p:sp>
        <p:nvSpPr>
          <p:cNvPr id="9" name="Espaço Reservado para Texto 2">
            <a:extLst>
              <a:ext uri="{FF2B5EF4-FFF2-40B4-BE49-F238E27FC236}">
                <a16:creationId xmlns:a16="http://schemas.microsoft.com/office/drawing/2014/main" id="{981C5CC6-DF5E-FA5E-46B9-92B36BCBDBAD}"/>
              </a:ext>
            </a:extLst>
          </p:cNvPr>
          <p:cNvSpPr txBox="1">
            <a:spLocks/>
          </p:cNvSpPr>
          <p:nvPr/>
        </p:nvSpPr>
        <p:spPr>
          <a:xfrm>
            <a:off x="2294801" y="2508439"/>
            <a:ext cx="1622444" cy="392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Source Code Pro"/>
              <a:buAutoNum type="arabicPeriod"/>
              <a:defRPr sz="1200" b="0" i="0" u="none" strike="noStrike" cap="none">
                <a:solidFill>
                  <a:schemeClr val="dk1"/>
                </a:solidFill>
                <a:latin typeface="Source Code Pro"/>
                <a:ea typeface="Source Code Pro"/>
                <a:cs typeface="Source Code Pro"/>
                <a:sym typeface="Source Code Pro"/>
              </a:defRPr>
            </a:lvl1pPr>
            <a:lvl2pPr marL="914400" marR="0" lvl="1"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Source Code Pro"/>
                <a:ea typeface="Source Code Pro"/>
                <a:cs typeface="Source Code Pro"/>
                <a:sym typeface="Source Code Pro"/>
              </a:defRPr>
            </a:lvl2pPr>
            <a:lvl3pPr marL="1371600" marR="0" lvl="2" indent="-304800" algn="l" rtl="0">
              <a:lnSpc>
                <a:spcPct val="100000"/>
              </a:lnSpc>
              <a:spcBef>
                <a:spcPts val="0"/>
              </a:spcBef>
              <a:spcAft>
                <a:spcPts val="0"/>
              </a:spcAft>
              <a:buClr>
                <a:srgbClr val="E76A28"/>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3pPr>
            <a:lvl4pPr marL="1828800" marR="0" lvl="3" indent="-304800" algn="l" rtl="0">
              <a:lnSpc>
                <a:spcPct val="100000"/>
              </a:lnSpc>
              <a:spcBef>
                <a:spcPts val="0"/>
              </a:spcBef>
              <a:spcAft>
                <a:spcPts val="0"/>
              </a:spcAft>
              <a:buClr>
                <a:srgbClr val="E76A28"/>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4pPr>
            <a:lvl5pPr marL="2286000" marR="0" lvl="4" indent="-304800" algn="l" rtl="0">
              <a:lnSpc>
                <a:spcPct val="100000"/>
              </a:lnSpc>
              <a:spcBef>
                <a:spcPts val="0"/>
              </a:spcBef>
              <a:spcAft>
                <a:spcPts val="0"/>
              </a:spcAft>
              <a:buClr>
                <a:srgbClr val="E76A28"/>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5pPr>
            <a:lvl6pPr marL="2743200" marR="0" lvl="5"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6pPr>
            <a:lvl7pPr marL="3200400" marR="0" lvl="6" indent="-304800" algn="l" rtl="0">
              <a:lnSpc>
                <a:spcPct val="100000"/>
              </a:lnSpc>
              <a:spcBef>
                <a:spcPts val="0"/>
              </a:spcBef>
              <a:spcAft>
                <a:spcPts val="0"/>
              </a:spcAft>
              <a:buClr>
                <a:srgbClr val="999999"/>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7pPr>
            <a:lvl8pPr marL="3657600" marR="0" lvl="7" indent="-304800" algn="l" rtl="0">
              <a:lnSpc>
                <a:spcPct val="100000"/>
              </a:lnSpc>
              <a:spcBef>
                <a:spcPts val="0"/>
              </a:spcBef>
              <a:spcAft>
                <a:spcPts val="0"/>
              </a:spcAft>
              <a:buClr>
                <a:srgbClr val="999999"/>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8pPr>
            <a:lvl9pPr marL="4114800" marR="0" lvl="8"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9pPr>
          </a:lstStyle>
          <a:p>
            <a:pPr marL="152400" indent="0" algn="just">
              <a:buClr>
                <a:srgbClr val="94EE6B"/>
              </a:buClr>
              <a:buFont typeface="Source Code Pro"/>
              <a:buNone/>
            </a:pPr>
            <a:r>
              <a:rPr lang="pt-BR" sz="2000" b="1" dirty="0">
                <a:solidFill>
                  <a:srgbClr val="94EE6B"/>
                </a:solidFill>
                <a:latin typeface="Quantico" panose="020B0604020202020204" charset="0"/>
              </a:rPr>
              <a:t>CORRETO</a:t>
            </a:r>
          </a:p>
        </p:txBody>
      </p:sp>
      <p:sp>
        <p:nvSpPr>
          <p:cNvPr id="10" name="Espaço Reservado para Texto 2">
            <a:extLst>
              <a:ext uri="{FF2B5EF4-FFF2-40B4-BE49-F238E27FC236}">
                <a16:creationId xmlns:a16="http://schemas.microsoft.com/office/drawing/2014/main" id="{CAEFD504-A6CC-2069-A1DE-3AF0248F07C6}"/>
              </a:ext>
            </a:extLst>
          </p:cNvPr>
          <p:cNvSpPr txBox="1">
            <a:spLocks/>
          </p:cNvSpPr>
          <p:nvPr/>
        </p:nvSpPr>
        <p:spPr>
          <a:xfrm>
            <a:off x="5126907" y="2445829"/>
            <a:ext cx="1622444" cy="392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4"/>
              </a:buClr>
              <a:buSzPts val="1200"/>
              <a:buFont typeface="Source Code Pro"/>
              <a:buAutoNum type="arabicPeriod"/>
              <a:defRPr sz="1200" b="0" i="0" u="none" strike="noStrike" cap="none">
                <a:solidFill>
                  <a:schemeClr val="dk1"/>
                </a:solidFill>
                <a:latin typeface="Source Code Pro"/>
                <a:ea typeface="Source Code Pro"/>
                <a:cs typeface="Source Code Pro"/>
                <a:sym typeface="Source Code Pro"/>
              </a:defRPr>
            </a:lvl1pPr>
            <a:lvl2pPr marL="914400" marR="0" lvl="1" indent="-304800" algn="l" rtl="0">
              <a:lnSpc>
                <a:spcPct val="100000"/>
              </a:lnSpc>
              <a:spcBef>
                <a:spcPts val="0"/>
              </a:spcBef>
              <a:spcAft>
                <a:spcPts val="0"/>
              </a:spcAft>
              <a:buClr>
                <a:srgbClr val="E76A28"/>
              </a:buClr>
              <a:buSzPts val="1200"/>
              <a:buFont typeface="Nunito Light"/>
              <a:buAutoNum type="alphaLcPeriod"/>
              <a:defRPr sz="1200" b="0" i="0" u="none" strike="noStrike" cap="none">
                <a:solidFill>
                  <a:schemeClr val="dk1"/>
                </a:solidFill>
                <a:latin typeface="Source Code Pro"/>
                <a:ea typeface="Source Code Pro"/>
                <a:cs typeface="Source Code Pro"/>
                <a:sym typeface="Source Code Pro"/>
              </a:defRPr>
            </a:lvl2pPr>
            <a:lvl3pPr marL="1371600" marR="0" lvl="2" indent="-304800" algn="l" rtl="0">
              <a:lnSpc>
                <a:spcPct val="100000"/>
              </a:lnSpc>
              <a:spcBef>
                <a:spcPts val="0"/>
              </a:spcBef>
              <a:spcAft>
                <a:spcPts val="0"/>
              </a:spcAft>
              <a:buClr>
                <a:srgbClr val="E76A28"/>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3pPr>
            <a:lvl4pPr marL="1828800" marR="0" lvl="3" indent="-304800" algn="l" rtl="0">
              <a:lnSpc>
                <a:spcPct val="100000"/>
              </a:lnSpc>
              <a:spcBef>
                <a:spcPts val="0"/>
              </a:spcBef>
              <a:spcAft>
                <a:spcPts val="0"/>
              </a:spcAft>
              <a:buClr>
                <a:srgbClr val="E76A28"/>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4pPr>
            <a:lvl5pPr marL="2286000" marR="0" lvl="4" indent="-304800" algn="l" rtl="0">
              <a:lnSpc>
                <a:spcPct val="100000"/>
              </a:lnSpc>
              <a:spcBef>
                <a:spcPts val="0"/>
              </a:spcBef>
              <a:spcAft>
                <a:spcPts val="0"/>
              </a:spcAft>
              <a:buClr>
                <a:srgbClr val="E76A28"/>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5pPr>
            <a:lvl6pPr marL="2743200" marR="0" lvl="5"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6pPr>
            <a:lvl7pPr marL="3200400" marR="0" lvl="6" indent="-304800" algn="l" rtl="0">
              <a:lnSpc>
                <a:spcPct val="100000"/>
              </a:lnSpc>
              <a:spcBef>
                <a:spcPts val="0"/>
              </a:spcBef>
              <a:spcAft>
                <a:spcPts val="0"/>
              </a:spcAft>
              <a:buClr>
                <a:srgbClr val="999999"/>
              </a:buClr>
              <a:buSzPts val="1200"/>
              <a:buFont typeface="Nunito Light"/>
              <a:buAutoNum type="arabicPeriod"/>
              <a:defRPr sz="1300" b="0" i="0" u="none" strike="noStrike" cap="none">
                <a:solidFill>
                  <a:schemeClr val="dk1"/>
                </a:solidFill>
                <a:latin typeface="Source Code Pro"/>
                <a:ea typeface="Source Code Pro"/>
                <a:cs typeface="Source Code Pro"/>
                <a:sym typeface="Source Code Pro"/>
              </a:defRPr>
            </a:lvl7pPr>
            <a:lvl8pPr marL="3657600" marR="0" lvl="7" indent="-304800" algn="l" rtl="0">
              <a:lnSpc>
                <a:spcPct val="100000"/>
              </a:lnSpc>
              <a:spcBef>
                <a:spcPts val="0"/>
              </a:spcBef>
              <a:spcAft>
                <a:spcPts val="0"/>
              </a:spcAft>
              <a:buClr>
                <a:srgbClr val="999999"/>
              </a:buClr>
              <a:buSzPts val="1200"/>
              <a:buFont typeface="Nunito Light"/>
              <a:buAutoNum type="alphaLcPeriod"/>
              <a:defRPr sz="1300" b="0" i="0" u="none" strike="noStrike" cap="none">
                <a:solidFill>
                  <a:schemeClr val="dk1"/>
                </a:solidFill>
                <a:latin typeface="Source Code Pro"/>
                <a:ea typeface="Source Code Pro"/>
                <a:cs typeface="Source Code Pro"/>
                <a:sym typeface="Source Code Pro"/>
              </a:defRPr>
            </a:lvl8pPr>
            <a:lvl9pPr marL="4114800" marR="0" lvl="8" indent="-304800" algn="l" rtl="0">
              <a:lnSpc>
                <a:spcPct val="100000"/>
              </a:lnSpc>
              <a:spcBef>
                <a:spcPts val="0"/>
              </a:spcBef>
              <a:spcAft>
                <a:spcPts val="0"/>
              </a:spcAft>
              <a:buClr>
                <a:srgbClr val="999999"/>
              </a:buClr>
              <a:buSzPts val="1200"/>
              <a:buFont typeface="Nunito Light"/>
              <a:buAutoNum type="romanLcPeriod"/>
              <a:defRPr sz="1300" b="0" i="0" u="none" strike="noStrike" cap="none">
                <a:solidFill>
                  <a:schemeClr val="dk1"/>
                </a:solidFill>
                <a:latin typeface="Source Code Pro"/>
                <a:ea typeface="Source Code Pro"/>
                <a:cs typeface="Source Code Pro"/>
                <a:sym typeface="Source Code Pro"/>
              </a:defRPr>
            </a:lvl9pPr>
          </a:lstStyle>
          <a:p>
            <a:pPr marL="152400" indent="0" algn="just">
              <a:buClr>
                <a:srgbClr val="94EE6B"/>
              </a:buClr>
              <a:buFont typeface="Source Code Pro"/>
              <a:buNone/>
            </a:pPr>
            <a:r>
              <a:rPr lang="pt-BR" sz="2000" b="1" dirty="0">
                <a:solidFill>
                  <a:schemeClr val="tx2">
                    <a:lumMod val="75000"/>
                  </a:schemeClr>
                </a:solidFill>
                <a:latin typeface="Quantico" panose="020B0604020202020204" charset="0"/>
              </a:rPr>
              <a:t>ERRADO</a:t>
            </a:r>
          </a:p>
        </p:txBody>
      </p:sp>
    </p:spTree>
    <p:extLst>
      <p:ext uri="{BB962C8B-B14F-4D97-AF65-F5344CB8AC3E}">
        <p14:creationId xmlns:p14="http://schemas.microsoft.com/office/powerpoint/2010/main" val="870456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Estrutura Condicional</a:t>
            </a:r>
          </a:p>
          <a:p>
            <a:pPr marL="152400" indent="0" algn="just">
              <a:buClr>
                <a:srgbClr val="94EE6B"/>
              </a:buClr>
              <a:buNone/>
            </a:pPr>
            <a:endParaRPr lang="pt-BR" sz="2000" b="1" dirty="0">
              <a:solidFill>
                <a:srgbClr val="94EE6B"/>
              </a:solidFill>
              <a:latin typeface="Quantico" panose="020B0604020202020204" charset="0"/>
            </a:endParaRPr>
          </a:p>
          <a:p>
            <a:pPr marL="152400" indent="0" algn="just">
              <a:buClr>
                <a:srgbClr val="94EE6B"/>
              </a:buClr>
              <a:buNone/>
            </a:pPr>
            <a:r>
              <a:rPr lang="pt-BR" sz="2000" dirty="0">
                <a:solidFill>
                  <a:schemeClr val="tx1"/>
                </a:solidFill>
                <a:latin typeface="Quantico" panose="020B0604020202020204" charset="0"/>
              </a:rPr>
              <a:t>Tem a finalidade de tomar uma decisão e efetuar um desvio no processamento do programa, dependendo, é claro, da condição ser Verdadeira ou Falsa. Sendo a condição Verdadeira, será executada a instrução que estiver escrita após a instrução </a:t>
            </a: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devidamente indentada. Caso seja necessário executar mais de uma instrução para uma condição verdadeira, elas deverão estar escritas dentro de um bloco, ou seja, indentadas corretamente. </a:t>
            </a:r>
          </a:p>
        </p:txBody>
      </p:sp>
    </p:spTree>
    <p:extLst>
      <p:ext uri="{BB962C8B-B14F-4D97-AF65-F5344CB8AC3E}">
        <p14:creationId xmlns:p14="http://schemas.microsoft.com/office/powerpoint/2010/main" val="3637498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simples – </a:t>
            </a:r>
            <a:r>
              <a:rPr lang="pt-BR" sz="2400" b="1" dirty="0" err="1">
                <a:solidFill>
                  <a:srgbClr val="94EE6B"/>
                </a:solidFill>
                <a:latin typeface="Quantico" panose="020B0604020202020204" charset="0"/>
              </a:rPr>
              <a:t>if</a:t>
            </a:r>
            <a:r>
              <a:rPr lang="pt-BR" sz="2400" b="1" dirty="0">
                <a:solidFill>
                  <a:srgbClr val="94EE6B"/>
                </a:solidFill>
                <a:latin typeface="Quantico" panose="020B0604020202020204" charset="0"/>
              </a:rPr>
              <a:t> (se)</a:t>
            </a:r>
          </a:p>
          <a:p>
            <a:pPr marL="152400" indent="0" algn="just">
              <a:buClr>
                <a:srgbClr val="94EE6B"/>
              </a:buClr>
              <a:buNone/>
            </a:pPr>
            <a:endParaRPr lang="pt-BR" sz="2400" b="1" dirty="0">
              <a:solidFill>
                <a:srgbClr val="94EE6B"/>
              </a:solidFill>
              <a:latin typeface="Quantico" panose="020B0604020202020204" charset="0"/>
            </a:endParaRPr>
          </a:p>
          <a:p>
            <a:pPr marL="1066800" lvl="2" indent="0" algn="just">
              <a:buClr>
                <a:srgbClr val="94EE6B"/>
              </a:buClr>
              <a:buNone/>
            </a:pPr>
            <a:r>
              <a:rPr lang="pt-BR" sz="2100" b="1" dirty="0">
                <a:solidFill>
                  <a:schemeClr val="tx2">
                    <a:lumMod val="75000"/>
                  </a:schemeClr>
                </a:solidFill>
                <a:latin typeface="Quantico" panose="020B0604020202020204" charset="0"/>
              </a:rPr>
              <a:t>idade = 18 </a:t>
            </a:r>
          </a:p>
          <a:p>
            <a:pPr marL="1066800" lvl="2" indent="0" algn="just">
              <a:buClr>
                <a:srgbClr val="94EE6B"/>
              </a:buClr>
              <a:buNone/>
            </a:pPr>
            <a:r>
              <a:rPr lang="pt-BR" sz="2100" b="1" dirty="0" err="1">
                <a:solidFill>
                  <a:schemeClr val="tx2">
                    <a:lumMod val="75000"/>
                  </a:schemeClr>
                </a:solidFill>
                <a:latin typeface="Quantico" panose="020B0604020202020204" charset="0"/>
              </a:rPr>
              <a:t>if</a:t>
            </a:r>
            <a:r>
              <a:rPr lang="pt-BR" sz="2100" b="1" dirty="0">
                <a:solidFill>
                  <a:schemeClr val="tx2">
                    <a:lumMod val="75000"/>
                  </a:schemeClr>
                </a:solidFill>
                <a:latin typeface="Quantico" panose="020B0604020202020204" charset="0"/>
              </a:rPr>
              <a:t> idade &gt;= 18:     </a:t>
            </a:r>
          </a:p>
          <a:p>
            <a:pPr marL="1066800" lvl="2" indent="0" algn="just">
              <a:buClr>
                <a:srgbClr val="94EE6B"/>
              </a:buClr>
              <a:buNone/>
            </a:pPr>
            <a:r>
              <a:rPr lang="pt-BR" sz="2100" b="1" dirty="0">
                <a:solidFill>
                  <a:schemeClr val="tx2">
                    <a:lumMod val="75000"/>
                  </a:schemeClr>
                </a:solidFill>
                <a:latin typeface="Quantico" panose="020B0604020202020204" charset="0"/>
              </a:rPr>
              <a:t>	print(‘Você já pode votar!’) </a:t>
            </a:r>
          </a:p>
          <a:p>
            <a:pPr marL="1066800" lvl="2" indent="0" algn="just">
              <a:buClr>
                <a:srgbClr val="94EE6B"/>
              </a:buClr>
              <a:buNone/>
            </a:pPr>
            <a:endParaRPr lang="pt-BR" sz="2100" dirty="0">
              <a:solidFill>
                <a:schemeClr val="tx1"/>
              </a:solidFill>
              <a:latin typeface="Quantico" panose="020B0604020202020204" charset="0"/>
            </a:endParaRPr>
          </a:p>
          <a:p>
            <a:pPr marL="152400" indent="0" algn="just">
              <a:buClr>
                <a:srgbClr val="94EE6B"/>
              </a:buClr>
              <a:buNone/>
            </a:pPr>
            <a:r>
              <a:rPr lang="pt-BR" sz="2000" dirty="0">
                <a:solidFill>
                  <a:schemeClr val="tx1"/>
                </a:solidFill>
                <a:latin typeface="Quantico" panose="020B0604020202020204" charset="0"/>
              </a:rPr>
              <a:t>Como podemos notar, essa estrutura é formada pela palavra reservada </a:t>
            </a: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seguida por uma condição e por dois pontos (:).  As linhas abaixo do </a:t>
            </a:r>
            <a:r>
              <a:rPr lang="pt-BR" sz="2000" dirty="0" err="1">
                <a:solidFill>
                  <a:schemeClr val="tx1"/>
                </a:solidFill>
                <a:latin typeface="Quantico" panose="020B0604020202020204" charset="0"/>
              </a:rPr>
              <a:t>if</a:t>
            </a:r>
            <a:r>
              <a:rPr lang="pt-BR" sz="2000" dirty="0">
                <a:solidFill>
                  <a:schemeClr val="tx1"/>
                </a:solidFill>
                <a:latin typeface="Quantico" panose="020B0604020202020204" charset="0"/>
              </a:rPr>
              <a:t> formam o bloco de instruções que serão executadas se a condição for verdadeira. </a:t>
            </a:r>
          </a:p>
        </p:txBody>
      </p:sp>
    </p:spTree>
    <p:extLst>
      <p:ext uri="{BB962C8B-B14F-4D97-AF65-F5344CB8AC3E}">
        <p14:creationId xmlns:p14="http://schemas.microsoft.com/office/powerpoint/2010/main" val="28799836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400" b="1" dirty="0">
                <a:solidFill>
                  <a:srgbClr val="94EE6B"/>
                </a:solidFill>
                <a:latin typeface="Quantico" panose="020B0604020202020204" charset="0"/>
              </a:rPr>
              <a:t>Decisão simples – </a:t>
            </a:r>
            <a:r>
              <a:rPr lang="pt-BR" sz="2400" b="1" dirty="0" err="1">
                <a:solidFill>
                  <a:srgbClr val="94EE6B"/>
                </a:solidFill>
                <a:latin typeface="Quantico" panose="020B0604020202020204" charset="0"/>
              </a:rPr>
              <a:t>if</a:t>
            </a:r>
            <a:r>
              <a:rPr lang="pt-BR" sz="2400" b="1" dirty="0">
                <a:solidFill>
                  <a:srgbClr val="94EE6B"/>
                </a:solidFill>
                <a:latin typeface="Quantico" panose="020B0604020202020204" charset="0"/>
              </a:rPr>
              <a:t> (se)</a:t>
            </a:r>
          </a:p>
          <a:p>
            <a:pPr marL="152400" indent="0" algn="just">
              <a:buClr>
                <a:srgbClr val="94EE6B"/>
              </a:buClr>
              <a:buNone/>
            </a:pPr>
            <a:r>
              <a:rPr lang="pt-BR" sz="2000" dirty="0">
                <a:solidFill>
                  <a:schemeClr val="tx1"/>
                </a:solidFill>
                <a:latin typeface="Quantico" panose="020B0604020202020204" charset="0"/>
              </a:rPr>
              <a:t>Para isso, elas devem ser indentadas corretamente, respeitando a especificação do Python. Se fosse necessária a execução de outras linhas no caso desta condição sendo verdadeira, elas também deveriam estar no mesmo nível de indentação. Exemplo: Verificar se o valor de A é maior que o valor de B. Se for Verdadeiro, efetuar a troca de valores entre as variáveis. No final, apenas imprimir os valores das variáveis. </a:t>
            </a:r>
          </a:p>
        </p:txBody>
      </p:sp>
    </p:spTree>
    <p:extLst>
      <p:ext uri="{BB962C8B-B14F-4D97-AF65-F5344CB8AC3E}">
        <p14:creationId xmlns:p14="http://schemas.microsoft.com/office/powerpoint/2010/main" val="1482869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sp>
        <p:nvSpPr>
          <p:cNvPr id="22" name="Espaço Reservado para Texto 2">
            <a:extLst>
              <a:ext uri="{FF2B5EF4-FFF2-40B4-BE49-F238E27FC236}">
                <a16:creationId xmlns:a16="http://schemas.microsoft.com/office/drawing/2014/main" id="{CDCD4F22-2BDA-4803-A053-83AF22BF7600}"/>
              </a:ext>
            </a:extLst>
          </p:cNvPr>
          <p:cNvSpPr>
            <a:spLocks noGrp="1"/>
          </p:cNvSpPr>
          <p:nvPr>
            <p:ph type="body" idx="1"/>
          </p:nvPr>
        </p:nvSpPr>
        <p:spPr>
          <a:xfrm>
            <a:off x="720000" y="954178"/>
            <a:ext cx="7500075" cy="1081236"/>
          </a:xfrm>
        </p:spPr>
        <p:txBody>
          <a:bodyPr/>
          <a:lstStyle/>
          <a:p>
            <a:pPr marL="152400" indent="0" algn="just">
              <a:buClr>
                <a:srgbClr val="94EE6B"/>
              </a:buClr>
              <a:buNone/>
            </a:pPr>
            <a:r>
              <a:rPr lang="pt-BR" sz="2000" b="1" dirty="0">
                <a:solidFill>
                  <a:schemeClr val="tx2">
                    <a:lumMod val="75000"/>
                  </a:schemeClr>
                </a:solidFill>
                <a:latin typeface="Quantico" panose="020B0604020202020204" charset="0"/>
              </a:rPr>
              <a:t>Exemplo: </a:t>
            </a:r>
          </a:p>
          <a:p>
            <a:pPr marL="152400" indent="0" algn="just">
              <a:buClr>
                <a:srgbClr val="94EE6B"/>
              </a:buClr>
              <a:buNone/>
            </a:pPr>
            <a:r>
              <a:rPr lang="pt-BR" sz="2000" dirty="0">
                <a:solidFill>
                  <a:schemeClr val="tx1"/>
                </a:solidFill>
                <a:latin typeface="Quantico" panose="020B0604020202020204" charset="0"/>
              </a:rPr>
              <a:t>Verificar se o valor de A é maior que o valor de B. Se for Verdadeiro, efetuar a troca de valores entre as variáveis. No final, apenas imprimir os valores das variáveis. </a:t>
            </a:r>
          </a:p>
        </p:txBody>
      </p:sp>
      <p:pic>
        <p:nvPicPr>
          <p:cNvPr id="3" name="Imagem 2">
            <a:extLst>
              <a:ext uri="{FF2B5EF4-FFF2-40B4-BE49-F238E27FC236}">
                <a16:creationId xmlns:a16="http://schemas.microsoft.com/office/drawing/2014/main" id="{4596B813-F892-7CF2-C5B1-49526D6A7E69}"/>
              </a:ext>
            </a:extLst>
          </p:cNvPr>
          <p:cNvPicPr>
            <a:picLocks noChangeAspect="1"/>
          </p:cNvPicPr>
          <p:nvPr/>
        </p:nvPicPr>
        <p:blipFill>
          <a:blip r:embed="rId3"/>
          <a:stretch>
            <a:fillRect/>
          </a:stretch>
        </p:blipFill>
        <p:spPr>
          <a:xfrm>
            <a:off x="2417487" y="2376418"/>
            <a:ext cx="4309025" cy="2089224"/>
          </a:xfrm>
          <a:prstGeom prst="rect">
            <a:avLst/>
          </a:prstGeom>
        </p:spPr>
      </p:pic>
    </p:spTree>
    <p:extLst>
      <p:ext uri="{BB962C8B-B14F-4D97-AF65-F5344CB8AC3E}">
        <p14:creationId xmlns:p14="http://schemas.microsoft.com/office/powerpoint/2010/main" val="2882640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7" name="Google Shape;257;p30"/>
          <p:cNvSpPr txBox="1">
            <a:spLocks noGrp="1"/>
          </p:cNvSpPr>
          <p:nvPr>
            <p:ph type="title"/>
          </p:nvPr>
        </p:nvSpPr>
        <p:spPr>
          <a:xfrm>
            <a:off x="720000" y="475500"/>
            <a:ext cx="7704000" cy="5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&lt;/ </a:t>
            </a:r>
            <a:r>
              <a:rPr lang="pt-BR" dirty="0">
                <a:solidFill>
                  <a:srgbClr val="FF3399"/>
                </a:solidFill>
              </a:rPr>
              <a:t>Revisão</a:t>
            </a:r>
            <a:endParaRPr dirty="0">
              <a:solidFill>
                <a:srgbClr val="FF3399"/>
              </a:solidFill>
            </a:endParaRPr>
          </a:p>
        </p:txBody>
      </p:sp>
      <p:pic>
        <p:nvPicPr>
          <p:cNvPr id="8" name="Imagem 7">
            <a:extLst>
              <a:ext uri="{FF2B5EF4-FFF2-40B4-BE49-F238E27FC236}">
                <a16:creationId xmlns:a16="http://schemas.microsoft.com/office/drawing/2014/main" id="{4CE69542-0BA6-28D3-21FA-1E0C1C2A5708}"/>
              </a:ext>
            </a:extLst>
          </p:cNvPr>
          <p:cNvPicPr>
            <a:picLocks noChangeAspect="1"/>
          </p:cNvPicPr>
          <p:nvPr/>
        </p:nvPicPr>
        <p:blipFill>
          <a:blip r:embed="rId3"/>
          <a:stretch>
            <a:fillRect/>
          </a:stretch>
        </p:blipFill>
        <p:spPr>
          <a:xfrm>
            <a:off x="1143947" y="1190512"/>
            <a:ext cx="6630325" cy="1676634"/>
          </a:xfrm>
          <a:prstGeom prst="rect">
            <a:avLst/>
          </a:prstGeom>
        </p:spPr>
      </p:pic>
      <p:pic>
        <p:nvPicPr>
          <p:cNvPr id="14" name="Imagem 13">
            <a:extLst>
              <a:ext uri="{FF2B5EF4-FFF2-40B4-BE49-F238E27FC236}">
                <a16:creationId xmlns:a16="http://schemas.microsoft.com/office/drawing/2014/main" id="{BF85ED96-4EFB-E5D3-1A5A-3AB6FAE85217}"/>
              </a:ext>
            </a:extLst>
          </p:cNvPr>
          <p:cNvPicPr>
            <a:picLocks noChangeAspect="1"/>
          </p:cNvPicPr>
          <p:nvPr/>
        </p:nvPicPr>
        <p:blipFill>
          <a:blip r:embed="rId4"/>
          <a:stretch>
            <a:fillRect/>
          </a:stretch>
        </p:blipFill>
        <p:spPr>
          <a:xfrm>
            <a:off x="1143947" y="3024458"/>
            <a:ext cx="6693037" cy="1208875"/>
          </a:xfrm>
          <a:prstGeom prst="rect">
            <a:avLst/>
          </a:prstGeom>
        </p:spPr>
      </p:pic>
    </p:spTree>
    <p:extLst>
      <p:ext uri="{BB962C8B-B14F-4D97-AF65-F5344CB8AC3E}">
        <p14:creationId xmlns:p14="http://schemas.microsoft.com/office/powerpoint/2010/main" val="1313008043"/>
      </p:ext>
    </p:extLst>
  </p:cSld>
  <p:clrMapOvr>
    <a:masterClrMapping/>
  </p:clrMapOvr>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25337</TotalTime>
  <Words>6792</Words>
  <Application>Microsoft Office PowerPoint</Application>
  <PresentationFormat>On-screen Show (16:9)</PresentationFormat>
  <Paragraphs>617</Paragraphs>
  <Slides>134</Slides>
  <Notes>134</Notes>
  <HiddenSlides>0</HiddenSlides>
  <MMClips>0</MMClip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New Operating System Design Pitch Deck by Slidesgo</vt:lpstr>
      <vt:lpstr>UC09 – Desenvolver Algoritmos  PYTHON COM ARDUINO</vt:lpstr>
      <vt:lpstr>Fluxograma</vt:lpstr>
      <vt:lpstr>Exercícios práticos</vt:lpstr>
      <vt:lpstr>FLUXOGRAMA</vt:lpstr>
      <vt:lpstr>&lt;/ Fluxograma</vt:lpstr>
      <vt:lpstr>&lt;/ Fluxograma</vt:lpstr>
      <vt:lpstr>&lt;/ Fluxograma - Simbologia</vt:lpstr>
      <vt:lpstr>&lt;/ Fluxograma - Simbologia</vt:lpstr>
      <vt:lpstr>&lt;/ Fluxograma - Simbologia</vt:lpstr>
      <vt:lpstr>&lt;/ Fluxograma - Simbologia</vt:lpstr>
      <vt:lpstr>&lt;/ Fluxograma – Exemplos</vt:lpstr>
      <vt:lpstr>&lt;/ Fluxograma – Exemplos</vt:lpstr>
      <vt:lpstr>&lt;/ Fluxograma – Exemplos</vt:lpstr>
      <vt:lpstr>&lt;/ Fluxograma – Exemplos</vt:lpstr>
      <vt:lpstr>&lt;/ Fluxograma – Exemplos</vt:lpstr>
      <vt:lpstr>&lt;/ Fluxograma – Exercícios</vt:lpstr>
      <vt:lpstr>&lt;/ Fluxograma – Exercícios</vt:lpstr>
      <vt:lpstr>&lt;/ Fluxograma – Exercícios</vt:lpstr>
      <vt:lpstr>PYTHON</vt:lpstr>
      <vt:lpstr>&lt;/ Python - História</vt:lpstr>
      <vt:lpstr>&lt;/ Python - História</vt:lpstr>
      <vt:lpstr>&lt;/ Python - História</vt:lpstr>
      <vt:lpstr>&lt;/ Python</vt:lpstr>
      <vt:lpstr>&lt;/ Python</vt:lpstr>
      <vt:lpstr>&lt;/ Linguagem Compilada x Linguagem Interpretada</vt:lpstr>
      <vt:lpstr>&lt;/ Popularidade das linguagens - TIOBE</vt:lpstr>
      <vt:lpstr>PowerPoint Presentation</vt:lpstr>
      <vt:lpstr>&lt;/ Programação</vt:lpstr>
      <vt:lpstr>&lt;/ Variáveis</vt:lpstr>
      <vt:lpstr>&lt;/ Variáveis</vt:lpstr>
      <vt:lpstr>&lt;/ Variáveis</vt:lpstr>
      <vt:lpstr>&lt;/ Variáveis</vt:lpstr>
      <vt:lpstr>&lt;/ Variáveis</vt:lpstr>
      <vt:lpstr>&lt;/ Variáveis</vt:lpstr>
      <vt:lpstr>&lt;/ Tipos de dados</vt:lpstr>
      <vt:lpstr>&lt;/ Tipos de dados</vt:lpstr>
      <vt:lpstr>&lt;/ Tipos de dados</vt:lpstr>
      <vt:lpstr>&lt;/ Tipos de dados</vt:lpstr>
      <vt:lpstr>&lt;/ Tipos de dados</vt:lpstr>
      <vt:lpstr>&lt;/ Tipos de dados</vt:lpstr>
      <vt:lpstr>&lt;/ Tipos de dados</vt:lpstr>
      <vt:lpstr>&lt;/ Tipos de dados</vt:lpstr>
      <vt:lpstr>&lt;/ Expressões Lógicas</vt:lpstr>
      <vt:lpstr>&lt;/ Expressões Lógicas</vt:lpstr>
      <vt:lpstr>&lt;/ Expressões Lógicas – Operadores Relacionais</vt:lpstr>
      <vt:lpstr>&lt;/ Expressões Lógicas – Operadores Relacionais</vt:lpstr>
      <vt:lpstr>&lt;/ Expressões Lógicas – Operadores Lógicos</vt:lpstr>
      <vt:lpstr>&lt;/ Expressões Lógicas – Estrutura Condicional</vt:lpstr>
      <vt:lpstr>&lt;/ Expressões Lógicas – Estrutura de Seleção</vt:lpstr>
      <vt:lpstr>&lt;/ Expressões Lógicas – Estrutura de Repetição</vt:lpstr>
      <vt:lpstr>&lt;/ Palavras Reservadas</vt:lpstr>
      <vt:lpstr>&lt;/ Palavras Reservadas</vt:lpstr>
      <vt:lpstr>&lt;/ Palavras Reservadas</vt:lpstr>
      <vt:lpstr>&lt;/ Palavras Reservadas</vt:lpstr>
      <vt:lpstr>&lt;/ Palavras Reservadas em Python</vt:lpstr>
      <vt:lpstr>INSTALAÇÃO  DO PYTHON</vt:lpstr>
      <vt:lpstr>&lt;/ Instalação</vt:lpstr>
      <vt:lpstr>&lt;/ Instalação</vt:lpstr>
      <vt:lpstr>&lt;/ Instalação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lpstr>&lt;/ Revisão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 PYTHON COM ARDUINO</dc:title>
  <cp:lastModifiedBy>ALINE FRANCISCA DOS SANTOS</cp:lastModifiedBy>
  <cp:revision>17</cp:revision>
  <dcterms:modified xsi:type="dcterms:W3CDTF">2023-08-30T18:44:00Z</dcterms:modified>
</cp:coreProperties>
</file>